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5" r:id="rId2"/>
    <p:sldId id="417" r:id="rId3"/>
    <p:sldId id="418" r:id="rId4"/>
    <p:sldId id="424" r:id="rId5"/>
    <p:sldId id="425" r:id="rId6"/>
    <p:sldId id="415" r:id="rId7"/>
    <p:sldId id="386" r:id="rId8"/>
    <p:sldId id="426" r:id="rId9"/>
    <p:sldId id="435" r:id="rId10"/>
    <p:sldId id="440" r:id="rId11"/>
    <p:sldId id="439" r:id="rId12"/>
    <p:sldId id="438" r:id="rId13"/>
    <p:sldId id="437" r:id="rId14"/>
    <p:sldId id="445" r:id="rId15"/>
    <p:sldId id="427" r:id="rId16"/>
    <p:sldId id="428" r:id="rId17"/>
    <p:sldId id="429" r:id="rId18"/>
    <p:sldId id="419" r:id="rId19"/>
    <p:sldId id="443" r:id="rId20"/>
    <p:sldId id="444" r:id="rId21"/>
    <p:sldId id="422" r:id="rId22"/>
    <p:sldId id="434" r:id="rId23"/>
    <p:sldId id="430" r:id="rId24"/>
    <p:sldId id="431" r:id="rId25"/>
    <p:sldId id="432" r:id="rId26"/>
    <p:sldId id="423" r:id="rId27"/>
  </p:sldIdLst>
  <p:sldSz cx="12192000" cy="6858000"/>
  <p:notesSz cx="6985000" cy="92837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298" userDrawn="1">
          <p15:clr>
            <a:srgbClr val="A4A3A4"/>
          </p15:clr>
        </p15:guide>
        <p15:guide id="4" orient="horz" pos="133" userDrawn="1">
          <p15:clr>
            <a:srgbClr val="A4A3A4"/>
          </p15:clr>
        </p15:guide>
        <p15:guide id="5" orient="horz" pos="1047" userDrawn="1">
          <p15:clr>
            <a:srgbClr val="A4A3A4"/>
          </p15:clr>
        </p15:guide>
        <p15:guide id="6" orient="horz" pos="944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83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3993" userDrawn="1">
          <p15:clr>
            <a:srgbClr val="A4A3A4"/>
          </p15:clr>
        </p15:guide>
        <p15:guide id="11" pos="36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0000"/>
    <a:srgbClr val="A0CFEB"/>
    <a:srgbClr val="00A9E0"/>
    <a:srgbClr val="61C250"/>
    <a:srgbClr val="4D4D4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54" y="78"/>
      </p:cViewPr>
      <p:guideLst>
        <p:guide orient="horz" pos="475"/>
        <p:guide orient="horz" pos="3929"/>
        <p:guide orient="horz" pos="298"/>
        <p:guide orient="horz" pos="133"/>
        <p:guide orient="horz" pos="1047"/>
        <p:guide orient="horz" pos="944"/>
        <p:guide pos="3840"/>
        <p:guide pos="383"/>
        <p:guide pos="7296"/>
        <p:guide pos="3993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0"/>
    </p:cViewPr>
  </p:sorterViewPr>
  <p:notesViewPr>
    <p:cSldViewPr snapToGrid="0">
      <p:cViewPr varScale="1">
        <p:scale>
          <a:sx n="80" d="100"/>
          <a:sy n="80" d="100"/>
        </p:scale>
        <p:origin x="-188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363" cy="465775"/>
          </a:xfrm>
          <a:prstGeom prst="rect">
            <a:avLst/>
          </a:prstGeom>
        </p:spPr>
        <p:txBody>
          <a:bodyPr vert="horz" lIns="91493" tIns="45747" rIns="91493" bIns="457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2" y="1"/>
            <a:ext cx="3027363" cy="465775"/>
          </a:xfrm>
          <a:prstGeom prst="rect">
            <a:avLst/>
          </a:prstGeom>
        </p:spPr>
        <p:txBody>
          <a:bodyPr vert="horz" lIns="91493" tIns="45747" rIns="91493" bIns="45747" rtlCol="0"/>
          <a:lstStyle>
            <a:lvl1pPr algn="r">
              <a:defRPr sz="1200"/>
            </a:lvl1pPr>
          </a:lstStyle>
          <a:p>
            <a:fld id="{7F1C97DC-54D0-4C03-8962-6F4A8DF16449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28"/>
            <a:ext cx="3027363" cy="465774"/>
          </a:xfrm>
          <a:prstGeom prst="rect">
            <a:avLst/>
          </a:prstGeom>
        </p:spPr>
        <p:txBody>
          <a:bodyPr vert="horz" lIns="91493" tIns="45747" rIns="91493" bIns="457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2" y="8817928"/>
            <a:ext cx="3027363" cy="465774"/>
          </a:xfrm>
          <a:prstGeom prst="rect">
            <a:avLst/>
          </a:prstGeom>
        </p:spPr>
        <p:txBody>
          <a:bodyPr vert="horz" lIns="91493" tIns="45747" rIns="91493" bIns="45747" rtlCol="0" anchor="b"/>
          <a:lstStyle>
            <a:lvl1pPr algn="r">
              <a:defRPr sz="1200"/>
            </a:lvl1pPr>
          </a:lstStyle>
          <a:p>
            <a:fld id="{A1800E83-434F-4715-950C-1B6EB95DF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4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01" tIns="46451" rIns="92901" bIns="464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01" tIns="46451" rIns="92901" bIns="46451" rtlCol="0"/>
          <a:lstStyle>
            <a:lvl1pPr algn="r">
              <a:defRPr sz="1200"/>
            </a:lvl1pPr>
          </a:lstStyle>
          <a:p>
            <a:fld id="{D11B58C4-30CB-47C3-A908-43A78A6909FC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1" tIns="46451" rIns="92901" bIns="464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01" tIns="46451" rIns="92901" bIns="46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01" tIns="46451" rIns="92901" bIns="464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01" tIns="46451" rIns="92901" bIns="46451" rtlCol="0" anchor="b"/>
          <a:lstStyle>
            <a:lvl1pPr algn="r">
              <a:defRPr sz="1200"/>
            </a:lvl1pPr>
          </a:lstStyle>
          <a:p>
            <a:fld id="{B29D79EE-C4C4-4933-BD77-7AC086FBA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79EE-C4C4-4933-BD77-7AC086FBA6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1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u="sng" dirty="0" smtClean="0"/>
              <a:t>Senate:</a:t>
            </a:r>
          </a:p>
          <a:p>
            <a:r>
              <a:rPr lang="en-US" dirty="0" smtClean="0"/>
              <a:t>Freight project eligibility: </a:t>
            </a:r>
            <a:endParaRPr lang="en-US" dirty="0"/>
          </a:p>
          <a:p>
            <a:r>
              <a:rPr lang="en-US" dirty="0"/>
              <a:t>Eligible projects include: </a:t>
            </a:r>
          </a:p>
          <a:p>
            <a:r>
              <a:rPr lang="en-US" dirty="0"/>
              <a:t>o Project development activities </a:t>
            </a:r>
          </a:p>
          <a:p>
            <a:r>
              <a:rPr lang="en-US" dirty="0"/>
              <a:t>o Construction, reconstruction rehab, and land acquisition </a:t>
            </a:r>
          </a:p>
          <a:p>
            <a:r>
              <a:rPr lang="en-US" dirty="0"/>
              <a:t>o ITS, including freight ITS </a:t>
            </a:r>
          </a:p>
          <a:p>
            <a:r>
              <a:rPr lang="en-US" dirty="0"/>
              <a:t>o Environmental mitigation related to freight impact </a:t>
            </a:r>
          </a:p>
          <a:p>
            <a:r>
              <a:rPr lang="en-US" dirty="0"/>
              <a:t>o Rail-highway grade separation </a:t>
            </a:r>
          </a:p>
          <a:p>
            <a:r>
              <a:rPr lang="en-US" dirty="0"/>
              <a:t>o Geometric design improvements </a:t>
            </a:r>
          </a:p>
          <a:p>
            <a:r>
              <a:rPr lang="en-US" dirty="0"/>
              <a:t>o Truck only lanes </a:t>
            </a:r>
          </a:p>
          <a:p>
            <a:r>
              <a:rPr lang="en-US" dirty="0"/>
              <a:t>o Runaway and climbing truck lanes </a:t>
            </a:r>
          </a:p>
          <a:p>
            <a:r>
              <a:rPr lang="en-US" dirty="0"/>
              <a:t>o Shoulder widening </a:t>
            </a:r>
          </a:p>
          <a:p>
            <a:r>
              <a:rPr lang="en-US" dirty="0"/>
              <a:t>o Truck Parking Facilities </a:t>
            </a:r>
          </a:p>
          <a:p>
            <a:r>
              <a:rPr lang="en-US" dirty="0"/>
              <a:t>o Real time information systems </a:t>
            </a:r>
          </a:p>
          <a:p>
            <a:r>
              <a:rPr lang="en-US" dirty="0"/>
              <a:t>o Electronic screening and credentialing </a:t>
            </a:r>
          </a:p>
          <a:p>
            <a:r>
              <a:rPr lang="en-US" dirty="0"/>
              <a:t>o Traffic signals </a:t>
            </a:r>
          </a:p>
          <a:p>
            <a:r>
              <a:rPr lang="en-US" dirty="0"/>
              <a:t>o Work Zone management </a:t>
            </a:r>
          </a:p>
          <a:p>
            <a:r>
              <a:rPr lang="en-US" dirty="0"/>
              <a:t>o Ramp metering </a:t>
            </a:r>
          </a:p>
          <a:p>
            <a:r>
              <a:rPr lang="en-US" dirty="0"/>
              <a:t>o ITS and other technologies for intermodal facilities and border crossings </a:t>
            </a:r>
          </a:p>
          <a:p>
            <a:r>
              <a:rPr lang="en-US" dirty="0"/>
              <a:t>o Additional road capacity for highway freight bottlenecks </a:t>
            </a:r>
          </a:p>
          <a:p>
            <a:r>
              <a:rPr lang="en-US" dirty="0"/>
              <a:t>o Any project that improves flow of freight to NHFN </a:t>
            </a:r>
          </a:p>
          <a:p>
            <a:r>
              <a:rPr lang="en-US" dirty="0"/>
              <a:t>o Diesel retrofits </a:t>
            </a:r>
          </a:p>
          <a:p>
            <a:r>
              <a:rPr lang="en-US" dirty="0"/>
              <a:t>o Data collection and analysis </a:t>
            </a:r>
          </a:p>
          <a:p>
            <a:r>
              <a:rPr lang="en-US" dirty="0"/>
              <a:t>o Performance Target development </a:t>
            </a:r>
          </a:p>
          <a:p>
            <a:endParaRPr lang="en-US" dirty="0"/>
          </a:p>
          <a:p>
            <a:r>
              <a:rPr lang="en-US" u="sng" dirty="0"/>
              <a:t>House:</a:t>
            </a:r>
            <a:endParaRPr lang="en-US" dirty="0"/>
          </a:p>
          <a:p>
            <a:r>
              <a:rPr lang="en-US" dirty="0" smtClean="0"/>
              <a:t>Nationally significant:</a:t>
            </a:r>
            <a:r>
              <a:rPr lang="en-US" baseline="0" dirty="0" smtClean="0"/>
              <a:t> </a:t>
            </a:r>
            <a:r>
              <a:rPr lang="en-US" dirty="0"/>
              <a:t>HTF</a:t>
            </a:r>
          </a:p>
          <a:p>
            <a:r>
              <a:rPr lang="en-US" dirty="0"/>
              <a:t>Highway</a:t>
            </a:r>
          </a:p>
          <a:p>
            <a:r>
              <a:rPr lang="en-US" dirty="0"/>
              <a:t>Account</a:t>
            </a:r>
          </a:p>
          <a:p>
            <a:r>
              <a:rPr lang="en-US" dirty="0"/>
              <a:t>contract</a:t>
            </a:r>
          </a:p>
          <a:p>
            <a:r>
              <a:rPr lang="en-US" dirty="0"/>
              <a:t>authority</a:t>
            </a:r>
          </a:p>
          <a:p>
            <a:r>
              <a:rPr lang="en-US" dirty="0"/>
              <a:t>--‐</a:t>
            </a:r>
          </a:p>
          <a:p>
            <a:r>
              <a:rPr lang="en-US" dirty="0"/>
              <a:t>$725</a:t>
            </a:r>
          </a:p>
          <a:p>
            <a:r>
              <a:rPr lang="en-US" dirty="0"/>
              <a:t>million</a:t>
            </a:r>
          </a:p>
          <a:p>
            <a:r>
              <a:rPr lang="en-US" dirty="0"/>
              <a:t>in</a:t>
            </a:r>
          </a:p>
          <a:p>
            <a:r>
              <a:rPr lang="en-US" dirty="0"/>
              <a:t>FY</a:t>
            </a:r>
          </a:p>
          <a:p>
            <a:r>
              <a:rPr lang="en-US" dirty="0"/>
              <a:t>2016,</a:t>
            </a:r>
          </a:p>
          <a:p>
            <a:r>
              <a:rPr lang="en-US" dirty="0"/>
              <a:t>$735</a:t>
            </a:r>
          </a:p>
          <a:p>
            <a:r>
              <a:rPr lang="en-US" dirty="0"/>
              <a:t>million</a:t>
            </a:r>
          </a:p>
          <a:p>
            <a:r>
              <a:rPr lang="en-US" dirty="0"/>
              <a:t>in</a:t>
            </a:r>
          </a:p>
          <a:p>
            <a:r>
              <a:rPr lang="en-US" dirty="0"/>
              <a:t>FY</a:t>
            </a:r>
          </a:p>
          <a:p>
            <a:r>
              <a:rPr lang="en-US" dirty="0"/>
              <a:t>2017,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$750</a:t>
            </a:r>
          </a:p>
          <a:p>
            <a:r>
              <a:rPr lang="en-US" dirty="0"/>
              <a:t>million</a:t>
            </a:r>
          </a:p>
          <a:p>
            <a:r>
              <a:rPr lang="en-US" dirty="0"/>
              <a:t>per</a:t>
            </a:r>
          </a:p>
          <a:p>
            <a:r>
              <a:rPr lang="en-US" dirty="0"/>
              <a:t>year</a:t>
            </a:r>
          </a:p>
          <a:p>
            <a:r>
              <a:rPr lang="en-US" dirty="0"/>
              <a:t>thereafter</a:t>
            </a:r>
          </a:p>
          <a:p>
            <a:r>
              <a:rPr lang="en-US" dirty="0"/>
              <a:t>through</a:t>
            </a:r>
          </a:p>
          <a:p>
            <a:r>
              <a:rPr lang="en-US" dirty="0"/>
              <a:t>FY</a:t>
            </a:r>
          </a:p>
          <a:p>
            <a:r>
              <a:rPr lang="en-US" dirty="0"/>
              <a:t>2021.</a:t>
            </a:r>
          </a:p>
          <a:p>
            <a:endParaRPr lang="en-US" dirty="0"/>
          </a:p>
          <a:p>
            <a:r>
              <a:rPr lang="en-US" dirty="0" smtClean="0"/>
              <a:t>Eligible </a:t>
            </a:r>
            <a:r>
              <a:rPr lang="en-US" dirty="0"/>
              <a:t>applicants:  States,</a:t>
            </a:r>
          </a:p>
          <a:p>
            <a:r>
              <a:rPr lang="en-US" dirty="0"/>
              <a:t>groups</a:t>
            </a:r>
          </a:p>
          <a:p>
            <a:r>
              <a:rPr lang="en-US" dirty="0"/>
              <a:t>of</a:t>
            </a:r>
          </a:p>
          <a:p>
            <a:r>
              <a:rPr lang="en-US" dirty="0"/>
              <a:t>states,</a:t>
            </a:r>
          </a:p>
          <a:p>
            <a:r>
              <a:rPr lang="en-US" dirty="0"/>
              <a:t>MPOs</a:t>
            </a:r>
          </a:p>
          <a:p>
            <a:r>
              <a:rPr lang="en-US" dirty="0"/>
              <a:t>over</a:t>
            </a:r>
          </a:p>
          <a:p>
            <a:r>
              <a:rPr lang="en-US" dirty="0"/>
              <a:t>200k</a:t>
            </a:r>
          </a:p>
          <a:p>
            <a:r>
              <a:rPr lang="en-US" dirty="0"/>
              <a:t>population,</a:t>
            </a:r>
          </a:p>
          <a:p>
            <a:r>
              <a:rPr lang="en-US" dirty="0"/>
              <a:t>local</a:t>
            </a:r>
          </a:p>
          <a:p>
            <a:r>
              <a:rPr lang="en-US" dirty="0"/>
              <a:t>governments,</a:t>
            </a:r>
          </a:p>
          <a:p>
            <a:r>
              <a:rPr lang="en-US" dirty="0"/>
              <a:t>special</a:t>
            </a:r>
          </a:p>
          <a:p>
            <a:r>
              <a:rPr lang="en-US" dirty="0"/>
              <a:t>purpose</a:t>
            </a:r>
          </a:p>
          <a:p>
            <a:r>
              <a:rPr lang="en-US" dirty="0" smtClean="0"/>
              <a:t>districts/authorities</a:t>
            </a:r>
            <a:endParaRPr lang="en-US" dirty="0"/>
          </a:p>
          <a:p>
            <a:r>
              <a:rPr lang="en-US" dirty="0"/>
              <a:t>including</a:t>
            </a:r>
          </a:p>
          <a:p>
            <a:r>
              <a:rPr lang="en-US" dirty="0"/>
              <a:t>port</a:t>
            </a:r>
          </a:p>
          <a:p>
            <a:r>
              <a:rPr lang="en-US" dirty="0"/>
              <a:t>authorities,</a:t>
            </a:r>
          </a:p>
          <a:p>
            <a:r>
              <a:rPr lang="en-US" dirty="0"/>
              <a:t>Fed</a:t>
            </a:r>
          </a:p>
          <a:p>
            <a:r>
              <a:rPr lang="en-US" dirty="0"/>
              <a:t>land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agencies</a:t>
            </a:r>
          </a:p>
          <a:p>
            <a:r>
              <a:rPr lang="en-US" dirty="0"/>
              <a:t>applying</a:t>
            </a:r>
          </a:p>
          <a:p>
            <a:r>
              <a:rPr lang="en-US" dirty="0"/>
              <a:t>jointly</a:t>
            </a:r>
          </a:p>
          <a:p>
            <a:r>
              <a:rPr lang="en-US" dirty="0"/>
              <a:t>with</a:t>
            </a:r>
          </a:p>
          <a:p>
            <a:r>
              <a:rPr lang="en-US" dirty="0"/>
              <a:t>states.</a:t>
            </a:r>
            <a:endParaRPr lang="en-US" dirty="0" smtClean="0"/>
          </a:p>
          <a:p>
            <a:endParaRPr lang="en-US" u="sng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79EE-C4C4-4933-BD77-7AC086FBA6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Intelligent Freight Transportation System: an innovative or intelligent technological transportation system, infrastructure, or facilities, including electronic roads, driverless trucks, elevated freight transportation facilities, and other intelligent freight transportation systems; and (B) a communications or information processing system used singly or in combination for dedicated intelligent freight lanes and conveyances that improve the efficiency, security, or safety of freight on the Federal-aid highway system or that operate to convey freight or improve existing freight movements. </a:t>
            </a:r>
          </a:p>
          <a:p>
            <a:endParaRPr lang="en-US" dirty="0"/>
          </a:p>
          <a:p>
            <a:r>
              <a:rPr lang="en-US" dirty="0"/>
              <a:t>AMP: FY16-$250 million; FY17-$300 million; FY18-350 million; FY19-21-$400 million/year</a:t>
            </a:r>
          </a:p>
          <a:p>
            <a:endParaRPr lang="en-US" dirty="0"/>
          </a:p>
          <a:p>
            <a:r>
              <a:rPr lang="en-US" dirty="0"/>
              <a:t>AMP: The Assistance for Major Projects Program (AMPP) will facilitate</a:t>
            </a:r>
          </a:p>
          <a:p>
            <a:r>
              <a:rPr lang="en-US" dirty="0"/>
              <a:t>the construction of infrastructure projects that are difficult to complete</a:t>
            </a:r>
          </a:p>
          <a:p>
            <a:r>
              <a:rPr lang="en-US" dirty="0"/>
              <a:t>solely using existing Federal, State, local, and private funds.</a:t>
            </a:r>
          </a:p>
          <a:p>
            <a:r>
              <a:rPr lang="en-US" dirty="0"/>
              <a:t>Among other purposes, projects supported by AMPP will reduce</a:t>
            </a:r>
          </a:p>
          <a:p>
            <a:r>
              <a:rPr lang="en-US" dirty="0"/>
              <a:t>congestion and the impacts of congestion, generate national and regional</a:t>
            </a:r>
          </a:p>
          <a:p>
            <a:r>
              <a:rPr lang="en-US" dirty="0"/>
              <a:t>economic benefits, facilitate the efficient movement of</a:t>
            </a:r>
          </a:p>
          <a:p>
            <a:r>
              <a:rPr lang="en-US" dirty="0"/>
              <a:t>freight, and improve roadways that are vital to national energy security.</a:t>
            </a:r>
          </a:p>
          <a:p>
            <a:r>
              <a:rPr lang="en-US" dirty="0"/>
              <a:t>With this new program, the Committee emphasizes the importance</a:t>
            </a:r>
          </a:p>
          <a:p>
            <a:r>
              <a:rPr lang="en-US" dirty="0"/>
              <a:t>of addressing transportation impediments which significantly</a:t>
            </a:r>
          </a:p>
          <a:p>
            <a:r>
              <a:rPr lang="en-US" dirty="0"/>
              <a:t>slow interstate commerce.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79EE-C4C4-4933-BD77-7AC086FBA6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79EE-C4C4-4933-BD77-7AC086FBA67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6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2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5919" y="2505075"/>
            <a:ext cx="10399181" cy="1160463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83219" y="3705226"/>
            <a:ext cx="10399181" cy="409947"/>
          </a:xfr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219200" y="6464528"/>
            <a:ext cx="10363200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Copyright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© 2014 Holland &amp; Knight LLP.  All Rights Reserved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95919" y="4181848"/>
            <a:ext cx="10399181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9055101" y="330375"/>
            <a:ext cx="2546460" cy="703263"/>
          </a:xfr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206501" y="1341440"/>
            <a:ext cx="4671484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94267"/>
            <a:ext cx="10388600" cy="558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1" y="1598613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604001" y="1598614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&amp;K-PPT-FINAL-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 w="203200"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0800"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10972800" cy="2286000"/>
          </a:xfrm>
        </p:spPr>
        <p:txBody>
          <a:bodyPr lIns="0" rIns="0" anchor="b">
            <a:normAutofit/>
          </a:bodyPr>
          <a:lstStyle>
            <a:lvl1pPr algn="r">
              <a:defRPr sz="3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972800" cy="685800"/>
          </a:xfrm>
        </p:spPr>
        <p:txBody>
          <a:bodyPr lIns="0" r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="1" i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369278"/>
            <a:ext cx="10363200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Copyright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© 2014 Holland &amp; Knight  LLP All Rights Reserved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HKLogo-36TopCor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93272" y="239269"/>
            <a:ext cx="4389129" cy="448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10972800" cy="4800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358162"/>
            <a:ext cx="1422400" cy="365125"/>
          </a:xfrm>
        </p:spPr>
        <p:txBody>
          <a:bodyPr/>
          <a:lstStyle>
            <a:lvl1pPr>
              <a:defRPr sz="1000"/>
            </a:lvl1pPr>
          </a:lstStyle>
          <a:p>
            <a:fld id="{0CF74C00-5936-41A9-894B-DB9BDC5C03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1" y="194268"/>
            <a:ext cx="9867900" cy="5486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99" y="1931989"/>
            <a:ext cx="10372100" cy="424021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92316" y="6446841"/>
            <a:ext cx="1275269" cy="246063"/>
          </a:xfrm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10299" y="1189039"/>
            <a:ext cx="103721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10299" y="1496816"/>
            <a:ext cx="103721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03792"/>
            <a:ext cx="10375899" cy="53915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189038"/>
            <a:ext cx="10375899" cy="49831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Font typeface="Arial" pitchFamily="34" charset="0"/>
              <a:buChar char="»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03793"/>
            <a:ext cx="10388600" cy="53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1" y="1931988"/>
            <a:ext cx="48895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193800" y="1189039"/>
            <a:ext cx="10388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0" y="1496816"/>
            <a:ext cx="10388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311901" y="1931988"/>
            <a:ext cx="48895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84742"/>
            <a:ext cx="10388600" cy="558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93800" y="1189039"/>
            <a:ext cx="10388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1" y="1931988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06502" y="1496816"/>
            <a:ext cx="4965697" cy="435173"/>
          </a:xfrm>
        </p:spPr>
        <p:txBody>
          <a:bodyPr anchor="b">
            <a:noAutofit/>
          </a:bodyPr>
          <a:lstStyle>
            <a:lvl1pPr>
              <a:buClr>
                <a:srgbClr val="00A9E0"/>
              </a:buClr>
              <a:defRPr b="1"/>
            </a:lvl1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604001" y="1931989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604002" y="1496816"/>
            <a:ext cx="4965697" cy="435173"/>
          </a:xfrm>
        </p:spPr>
        <p:txBody>
          <a:bodyPr anchor="b">
            <a:noAutofit/>
          </a:bodyPr>
          <a:lstStyle>
            <a:lvl1pPr>
              <a:buClr>
                <a:srgbClr val="00A9E0"/>
              </a:buClr>
              <a:defRPr b="1"/>
            </a:lvl1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Represenative Enga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502401" y="1009650"/>
            <a:ext cx="5689600" cy="5848350"/>
          </a:xfrm>
          <a:prstGeom prst="rect">
            <a:avLst/>
          </a:prstGeom>
          <a:solidFill>
            <a:srgbClr val="A0CFE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84742"/>
            <a:ext cx="10388600" cy="558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93800" y="1189039"/>
            <a:ext cx="10388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1" y="1931988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06502" y="1496816"/>
            <a:ext cx="4965697" cy="435173"/>
          </a:xfrm>
        </p:spPr>
        <p:txBody>
          <a:bodyPr anchor="b">
            <a:noAutofit/>
          </a:bodyPr>
          <a:lstStyle>
            <a:lvl1pPr>
              <a:buClr>
                <a:srgbClr val="00A9E0"/>
              </a:buClr>
              <a:defRPr b="1"/>
            </a:lvl1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782234" y="1052736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782234" y="1374047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782234" y="1801323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782234" y="6104160"/>
            <a:ext cx="1677787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371127" y="6849144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11333343" y="6849146"/>
            <a:ext cx="476947" cy="603648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604001" y="1931989"/>
            <a:ext cx="4965700" cy="4240212"/>
          </a:xfrm>
        </p:spPr>
        <p:txBody>
          <a:bodyPr>
            <a:noAutofit/>
          </a:bodyPr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604002" y="1496816"/>
            <a:ext cx="4965697" cy="435173"/>
          </a:xfrm>
        </p:spPr>
        <p:txBody>
          <a:bodyPr anchor="b">
            <a:noAutofit/>
          </a:bodyPr>
          <a:lstStyle>
            <a:lvl1pPr>
              <a:buClr>
                <a:srgbClr val="00A9E0"/>
              </a:buClr>
              <a:defRPr b="1"/>
            </a:lvl1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84742"/>
            <a:ext cx="10972800" cy="5582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1" y="1665289"/>
            <a:ext cx="5230284" cy="4497387"/>
          </a:xfrm>
        </p:spPr>
        <p:txBody>
          <a:bodyPr/>
          <a:lstStyle>
            <a:lvl1pPr>
              <a:buClr>
                <a:srgbClr val="00A9E0"/>
              </a:buCl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616700" y="1674814"/>
            <a:ext cx="5130801" cy="447833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06500" y="1189039"/>
            <a:ext cx="109728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12385525" y="1646069"/>
            <a:ext cx="3401964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photos that we have copyright permission can be used in PowerPoint.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use photos off of Google or any photo sites without legally purchasing the image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comment will not be appear on print-outs nor in slideshow mode)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0700" y="6261104"/>
            <a:ext cx="5810251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199" y="194267"/>
            <a:ext cx="10375900" cy="5582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231901" y="1657350"/>
            <a:ext cx="2414663" cy="21526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31901" y="1189039"/>
            <a:ext cx="10412071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06500" y="4454394"/>
            <a:ext cx="2474416" cy="1659069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3722309" y="4203552"/>
            <a:ext cx="3401964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1: Name (bold)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2:  Title (bold)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3:  (blank)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4: Phone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5: Email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3722309" y="1812842"/>
            <a:ext cx="3401964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include a black &amp; white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= 230px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0003" y="1665288"/>
            <a:ext cx="7742899" cy="2614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860799" y="4769512"/>
            <a:ext cx="2476500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64301" y="4769512"/>
            <a:ext cx="2476500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067801" y="4769512"/>
            <a:ext cx="2476500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860801" y="4473444"/>
            <a:ext cx="24765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6464301" y="4473444"/>
            <a:ext cx="24765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067801" y="4473444"/>
            <a:ext cx="24765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5535087" y="5246691"/>
            <a:ext cx="1731427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8138588" y="5246692"/>
            <a:ext cx="1731427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2922993" y="5246691"/>
            <a:ext cx="1731427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1206501" y="4391025"/>
            <a:ext cx="10553703" cy="15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206501" y="1341440"/>
            <a:ext cx="4671484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-Background_Template-3.14-INSIDESLIDE-heade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190500"/>
            <a:ext cx="10274300" cy="55244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0" y="1171575"/>
            <a:ext cx="10248899" cy="5065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92316" y="6446670"/>
            <a:ext cx="1275269" cy="246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A9E0"/>
                </a:solidFill>
              </a:defRPr>
            </a:lvl1pPr>
          </a:lstStyle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64" r:id="rId6"/>
    <p:sldLayoutId id="2147483656" r:id="rId7"/>
    <p:sldLayoutId id="2147483661" r:id="rId8"/>
    <p:sldLayoutId id="2147483660" r:id="rId9"/>
    <p:sldLayoutId id="2147483654" r:id="rId10"/>
    <p:sldLayoutId id="2147483663" r:id="rId11"/>
    <p:sldLayoutId id="2147483665" r:id="rId12"/>
    <p:sldLayoutId id="214748366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Vrinda" pitchFamily="34" charset="0"/>
        <a:buChar char="»"/>
        <a:defRPr sz="1600" kern="1200">
          <a:solidFill>
            <a:srgbClr val="002776"/>
          </a:solidFill>
          <a:latin typeface="+mn-lt"/>
          <a:ea typeface="+mn-ea"/>
          <a:cs typeface="+mn-cs"/>
        </a:defRPr>
      </a:lvl1pPr>
      <a:lvl2pPr marL="276225" indent="-276225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157856"/>
            <a:ext cx="8229600" cy="2286000"/>
          </a:xfrm>
        </p:spPr>
        <p:txBody>
          <a:bodyPr>
            <a:normAutofit/>
          </a:bodyPr>
          <a:lstStyle/>
          <a:p>
            <a:r>
              <a:rPr lang="en-US" sz="4400" dirty="0"/>
              <a:t>Broward Metropolitan Planning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12, 2015</a:t>
            </a:r>
            <a:endParaRPr lang="en-US" dirty="0"/>
          </a:p>
        </p:txBody>
      </p:sp>
      <p:sp>
        <p:nvSpPr>
          <p:cNvPr id="4" name="Text Placeholder 13"/>
          <p:cNvSpPr txBox="1">
            <a:spLocks/>
          </p:cNvSpPr>
          <p:nvPr/>
        </p:nvSpPr>
        <p:spPr>
          <a:xfrm>
            <a:off x="3649876" y="5255465"/>
            <a:ext cx="8207375" cy="560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Vrinda" pitchFamily="34" charset="0"/>
              <a:buChar char="»"/>
              <a:defRPr sz="1600" kern="1200">
                <a:solidFill>
                  <a:srgbClr val="002776"/>
                </a:solidFill>
                <a:latin typeface="+mn-lt"/>
                <a:ea typeface="+mn-ea"/>
                <a:cs typeface="+mn-cs"/>
              </a:defRPr>
            </a:lvl1pPr>
            <a:lvl2pPr marL="276225" indent="-2762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A9E0"/>
              </a:buClr>
              <a:buFont typeface="Arial" pitchFamily="34" charset="0"/>
              <a:buChar char="»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A9E0"/>
              </a:buClr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819150" indent="-277813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A9E0"/>
              </a:buClr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073150" indent="-254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A9E0"/>
              </a:buClr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Lauri Hettinger  |  Lisa Barkovic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Broward MPO Wins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195057"/>
            <a:ext cx="7781924" cy="5031037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  Project </a:t>
            </a:r>
            <a:r>
              <a:rPr lang="en-US" b="1" dirty="0" smtClean="0"/>
              <a:t>Streamlining/Programmatic </a:t>
            </a:r>
            <a:r>
              <a:rPr lang="en-US" b="1" dirty="0"/>
              <a:t>Approach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  Increases MPO’s Role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Newly created programs for Freight/Goods Movement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Increased funding for </a:t>
            </a:r>
            <a:r>
              <a:rPr lang="en-US" b="1" dirty="0"/>
              <a:t>Highway-Rail Grade Crossing </a:t>
            </a:r>
            <a:r>
              <a:rPr lang="en-US" b="1" dirty="0" smtClean="0"/>
              <a:t>program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New Intelligent Transportation Systems (ITS) program for MPOs</a:t>
            </a:r>
          </a:p>
          <a:p>
            <a:endParaRPr lang="en-US" b="1" dirty="0"/>
          </a:p>
          <a:p>
            <a:r>
              <a:rPr lang="en-US" b="1" dirty="0" smtClean="0"/>
              <a:t>   Increased funding/project streamlining for Transit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Streamlining/Programmatic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 </a:t>
            </a:r>
            <a:r>
              <a:rPr lang="en-US" sz="1800" dirty="0" smtClean="0"/>
              <a:t>Project Streamlining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Senate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lvl="3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Directs DOT to issue new regulations encouraging the use of expedited environmental reviews and practices for small, low-impact projects. 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Requires DOT Secretary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report to EPW/T&amp;I on “ways </a:t>
            </a:r>
            <a:r>
              <a:rPr lang="en-US" dirty="0">
                <a:solidFill>
                  <a:schemeClr val="tx1"/>
                </a:solidFill>
              </a:rPr>
              <a:t>to modernize, simplify, and improve </a:t>
            </a:r>
            <a:r>
              <a:rPr lang="en-US" dirty="0" smtClean="0">
                <a:solidFill>
                  <a:schemeClr val="tx1"/>
                </a:solidFill>
              </a:rPr>
              <a:t>implementation”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NEPA </a:t>
            </a:r>
            <a:r>
              <a:rPr lang="en-US" dirty="0">
                <a:solidFill>
                  <a:schemeClr val="tx1"/>
                </a:solidFill>
              </a:rPr>
              <a:t>process </a:t>
            </a: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later than 1 year after the date of </a:t>
            </a:r>
            <a:r>
              <a:rPr lang="en-US" dirty="0" smtClean="0">
                <a:solidFill>
                  <a:schemeClr val="tx1"/>
                </a:solidFill>
              </a:rPr>
              <a:t>bill enactment.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Clr>
                <a:schemeClr val="tx1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House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rgbClr val="002776"/>
                </a:solidFill>
              </a:rPr>
              <a:t>Requires </a:t>
            </a:r>
            <a:r>
              <a:rPr lang="en-US" dirty="0">
                <a:solidFill>
                  <a:srgbClr val="002776"/>
                </a:solidFill>
              </a:rPr>
              <a:t>a GAO review within </a:t>
            </a:r>
            <a:r>
              <a:rPr lang="en-US" dirty="0" smtClean="0">
                <a:solidFill>
                  <a:srgbClr val="002776"/>
                </a:solidFill>
              </a:rPr>
              <a:t>2 years of bill </a:t>
            </a:r>
            <a:r>
              <a:rPr lang="en-US" dirty="0">
                <a:solidFill>
                  <a:srgbClr val="002776"/>
                </a:solidFill>
              </a:rPr>
              <a:t>enactment of the progress made </a:t>
            </a:r>
            <a:r>
              <a:rPr lang="en-US" dirty="0" smtClean="0">
                <a:solidFill>
                  <a:srgbClr val="002776"/>
                </a:solidFill>
              </a:rPr>
              <a:t>on </a:t>
            </a:r>
            <a:r>
              <a:rPr lang="en-US" dirty="0" smtClean="0">
                <a:solidFill>
                  <a:srgbClr val="002776"/>
                </a:solidFill>
              </a:rPr>
              <a:t>accelerated </a:t>
            </a:r>
            <a:r>
              <a:rPr lang="en-US" dirty="0">
                <a:solidFill>
                  <a:srgbClr val="002776"/>
                </a:solidFill>
              </a:rPr>
              <a:t>project delivery </a:t>
            </a:r>
            <a:r>
              <a:rPr lang="en-US" dirty="0" smtClean="0">
                <a:solidFill>
                  <a:srgbClr val="002776"/>
                </a:solidFill>
              </a:rPr>
              <a:t>provisions under </a:t>
            </a:r>
            <a:r>
              <a:rPr lang="en-US" dirty="0" smtClean="0">
                <a:solidFill>
                  <a:srgbClr val="002776"/>
                </a:solidFill>
              </a:rPr>
              <a:t>SAFETEA-LU, MAP-21, </a:t>
            </a:r>
            <a:r>
              <a:rPr lang="en-US" dirty="0">
                <a:solidFill>
                  <a:srgbClr val="002776"/>
                </a:solidFill>
              </a:rPr>
              <a:t>and this </a:t>
            </a:r>
            <a:r>
              <a:rPr lang="en-US" dirty="0" smtClean="0">
                <a:solidFill>
                  <a:srgbClr val="002776"/>
                </a:solidFill>
              </a:rPr>
              <a:t>bill.</a:t>
            </a:r>
            <a:endParaRPr lang="en-US" dirty="0">
              <a:solidFill>
                <a:srgbClr val="002776"/>
              </a:solidFill>
            </a:endParaRPr>
          </a:p>
          <a:p>
            <a:pPr lvl="2">
              <a:buClr>
                <a:schemeClr val="tx1"/>
              </a:buClr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6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Streamlining/Programmatic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Programmatic Approach</a:t>
            </a:r>
          </a:p>
          <a:p>
            <a:pPr>
              <a:buNone/>
            </a:pPr>
            <a:endParaRPr lang="en-US" dirty="0"/>
          </a:p>
          <a:p>
            <a:pPr lvl="2"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</a:rPr>
              <a:t>House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Declares </a:t>
            </a:r>
            <a:r>
              <a:rPr lang="en-US" dirty="0">
                <a:solidFill>
                  <a:schemeClr val="tx1"/>
                </a:solidFill>
              </a:rPr>
              <a:t>a national interest to expedite delivery surface transportation projects and that programmatic approaches shall be used to reduce the need for </a:t>
            </a:r>
            <a:r>
              <a:rPr lang="en-US" dirty="0" smtClean="0">
                <a:solidFill>
                  <a:schemeClr val="tx1"/>
                </a:solidFill>
              </a:rPr>
              <a:t>federal agencies’ project-by-project </a:t>
            </a:r>
            <a:r>
              <a:rPr lang="en-US" dirty="0">
                <a:solidFill>
                  <a:schemeClr val="tx1"/>
                </a:solidFill>
              </a:rPr>
              <a:t>reviews and </a:t>
            </a:r>
            <a:r>
              <a:rPr lang="en-US" dirty="0" smtClean="0">
                <a:solidFill>
                  <a:schemeClr val="tx1"/>
                </a:solidFill>
              </a:rPr>
              <a:t>decisions. </a:t>
            </a:r>
          </a:p>
          <a:p>
            <a:pPr lvl="3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equires DOT Secretary </a:t>
            </a:r>
            <a:r>
              <a:rPr lang="en-US" dirty="0">
                <a:solidFill>
                  <a:schemeClr val="tx1"/>
                </a:solidFill>
              </a:rPr>
              <a:t>to develop guidance that encourages the use of programmatic approaches to project delivery, </a:t>
            </a:r>
            <a:r>
              <a:rPr lang="en-US" dirty="0" smtClean="0">
                <a:solidFill>
                  <a:schemeClr val="tx1"/>
                </a:solidFill>
              </a:rPr>
              <a:t>“expedited </a:t>
            </a:r>
            <a:r>
              <a:rPr lang="en-US" dirty="0">
                <a:solidFill>
                  <a:schemeClr val="tx1"/>
                </a:solidFill>
              </a:rPr>
              <a:t>and prudent </a:t>
            </a:r>
            <a:r>
              <a:rPr lang="en-US" dirty="0" smtClean="0">
                <a:solidFill>
                  <a:schemeClr val="tx1"/>
                </a:solidFill>
              </a:rPr>
              <a:t>procurement” </a:t>
            </a:r>
            <a:r>
              <a:rPr lang="en-US" dirty="0">
                <a:solidFill>
                  <a:schemeClr val="tx1"/>
                </a:solidFill>
              </a:rPr>
              <a:t>techniques, and other best practices to facilitate the timely and productive expenditure of funds for </a:t>
            </a:r>
            <a:r>
              <a:rPr lang="en-US" dirty="0" smtClean="0">
                <a:solidFill>
                  <a:schemeClr val="tx1"/>
                </a:solidFill>
              </a:rPr>
              <a:t>projects.</a:t>
            </a:r>
          </a:p>
          <a:p>
            <a:pPr lvl="2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Senate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Requires DOT </a:t>
            </a:r>
            <a:r>
              <a:rPr lang="en-US" dirty="0">
                <a:solidFill>
                  <a:schemeClr val="tx1"/>
                </a:solidFill>
              </a:rPr>
              <a:t>to develop, upon the request of a </a:t>
            </a:r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DOT, a programmatic categorical exclusion (PCE) agreement. </a:t>
            </a:r>
            <a:r>
              <a:rPr lang="en-US" dirty="0" smtClean="0">
                <a:solidFill>
                  <a:schemeClr val="tx1"/>
                </a:solidFill>
              </a:rPr>
              <a:t>DOT </a:t>
            </a:r>
            <a:r>
              <a:rPr lang="en-US" dirty="0" smtClean="0">
                <a:solidFill>
                  <a:schemeClr val="tx1"/>
                </a:solidFill>
              </a:rPr>
              <a:t>is required to develop a “method” to verify that certain CEs listed in FHWA regulations are evaluated and documented in a consistent manner</a:t>
            </a:r>
            <a:r>
              <a:rPr lang="en-US" dirty="0" smtClean="0">
                <a:solidFill>
                  <a:schemeClr val="tx1"/>
                </a:solidFill>
              </a:rPr>
              <a:t>. The CEs </a:t>
            </a:r>
            <a:r>
              <a:rPr lang="en-US" dirty="0" smtClean="0">
                <a:solidFill>
                  <a:schemeClr val="tx1"/>
                </a:solidFill>
              </a:rPr>
              <a:t>included in the agreements must be in effect on the date of enactment of this </a:t>
            </a:r>
            <a:r>
              <a:rPr lang="en-US" dirty="0" smtClean="0">
                <a:solidFill>
                  <a:schemeClr val="tx1"/>
                </a:solidFill>
              </a:rPr>
              <a:t>legislation.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4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MPOs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267484"/>
            <a:ext cx="8255478" cy="4904715"/>
          </a:xfrm>
        </p:spPr>
        <p:txBody>
          <a:bodyPr/>
          <a:lstStyle/>
          <a:p>
            <a:pPr marL="276225" lvl="2" indent="0">
              <a:buClr>
                <a:srgbClr val="002776"/>
              </a:buClr>
              <a:buNone/>
            </a:pPr>
            <a:endParaRPr lang="en-US" dirty="0" smtClean="0">
              <a:solidFill>
                <a:srgbClr val="002776"/>
              </a:solidFill>
            </a:endParaRPr>
          </a:p>
          <a:p>
            <a:pPr>
              <a:buClr>
                <a:srgbClr val="002776"/>
              </a:buClr>
            </a:pPr>
            <a:r>
              <a:rPr lang="en-US" dirty="0" smtClean="0"/>
              <a:t>    </a:t>
            </a:r>
            <a:r>
              <a:rPr lang="en-US" b="1" dirty="0" smtClean="0"/>
              <a:t>House</a:t>
            </a:r>
            <a:endParaRPr lang="en-US" b="1" dirty="0"/>
          </a:p>
          <a:p>
            <a:pPr lvl="2">
              <a:buClr>
                <a:srgbClr val="002776"/>
              </a:buClr>
            </a:pPr>
            <a:r>
              <a:rPr lang="en-US" dirty="0" smtClean="0">
                <a:solidFill>
                  <a:srgbClr val="002776"/>
                </a:solidFill>
              </a:rPr>
              <a:t>Tolling: </a:t>
            </a:r>
            <a:r>
              <a:rPr lang="en-US" dirty="0">
                <a:solidFill>
                  <a:srgbClr val="002776"/>
                </a:solidFill>
              </a:rPr>
              <a:t>Requires states to consult with MPOs on placement of toll facilities and toll </a:t>
            </a:r>
            <a:r>
              <a:rPr lang="en-US" dirty="0" smtClean="0">
                <a:solidFill>
                  <a:srgbClr val="002776"/>
                </a:solidFill>
              </a:rPr>
              <a:t>amounts.</a:t>
            </a:r>
            <a:endParaRPr lang="en-US" dirty="0" smtClean="0">
              <a:solidFill>
                <a:srgbClr val="002776"/>
              </a:solidFill>
            </a:endParaRPr>
          </a:p>
          <a:p>
            <a:pPr lvl="1">
              <a:buClr>
                <a:srgbClr val="002776"/>
              </a:buClr>
            </a:pPr>
            <a:endParaRPr lang="en-US" dirty="0">
              <a:solidFill>
                <a:srgbClr val="002776"/>
              </a:solidFill>
            </a:endParaRPr>
          </a:p>
          <a:p>
            <a:pPr lvl="1">
              <a:buClr>
                <a:srgbClr val="002776"/>
              </a:buClr>
            </a:pPr>
            <a:r>
              <a:rPr lang="en-US" b="1" dirty="0">
                <a:solidFill>
                  <a:srgbClr val="002776"/>
                </a:solidFill>
              </a:rPr>
              <a:t>Senate</a:t>
            </a:r>
          </a:p>
          <a:p>
            <a:pPr lvl="2">
              <a:buClr>
                <a:srgbClr val="002776"/>
              </a:buClr>
            </a:pPr>
            <a:r>
              <a:rPr lang="en-US" dirty="0">
                <a:solidFill>
                  <a:srgbClr val="002776"/>
                </a:solidFill>
              </a:rPr>
              <a:t>Newly created System Operations and ITS Deployment Grant Program: $30 million/year for grants to accelerate deployment, operation, management, intermodal integration, and interoperability of ITS and ITS-enabled strategies. Uses include: deployment of autonomous, vehicle-to-vehicle, and vehicle-to-infrastructure communications technologies; establishment and implementation of ITS and ITS-enable strategies; creation of networks that link metropolitan and rural surface transportation systems into an integrated data network; support for establishment and institutional relationships; and carrying out multi-modal and cross-jurisdictional </a:t>
            </a:r>
            <a:r>
              <a:rPr lang="en-US" dirty="0" smtClean="0">
                <a:solidFill>
                  <a:srgbClr val="002776"/>
                </a:solidFill>
              </a:rPr>
              <a:t>planning.</a:t>
            </a:r>
            <a:endParaRPr lang="en-US" dirty="0">
              <a:solidFill>
                <a:srgbClr val="00277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2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Highway-Rail Grade Crossing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225" lvl="2" indent="0">
              <a:buClr>
                <a:srgbClr val="002776"/>
              </a:buClr>
              <a:buNone/>
            </a:pPr>
            <a:endParaRPr lang="en-US" dirty="0">
              <a:solidFill>
                <a:srgbClr val="002776"/>
              </a:solidFill>
            </a:endParaRPr>
          </a:p>
          <a:p>
            <a:pPr lvl="1">
              <a:buClr>
                <a:srgbClr val="002776"/>
              </a:buClr>
            </a:pPr>
            <a:r>
              <a:rPr lang="en-US" b="1" dirty="0" smtClean="0">
                <a:solidFill>
                  <a:srgbClr val="002776"/>
                </a:solidFill>
              </a:rPr>
              <a:t>   House</a:t>
            </a:r>
            <a:endParaRPr lang="en-US" dirty="0">
              <a:solidFill>
                <a:srgbClr val="002776"/>
              </a:solidFill>
            </a:endParaRPr>
          </a:p>
          <a:p>
            <a:pPr lvl="2">
              <a:buClr>
                <a:srgbClr val="002776"/>
              </a:buClr>
            </a:pPr>
            <a:r>
              <a:rPr lang="en-US" dirty="0">
                <a:solidFill>
                  <a:srgbClr val="002776"/>
                </a:solidFill>
              </a:rPr>
              <a:t>Total of $1.425 billion in </a:t>
            </a:r>
            <a:r>
              <a:rPr lang="en-US" dirty="0" smtClean="0">
                <a:solidFill>
                  <a:srgbClr val="002776"/>
                </a:solidFill>
              </a:rPr>
              <a:t>funding</a:t>
            </a:r>
          </a:p>
          <a:p>
            <a:pPr marL="276225" lvl="2" indent="0">
              <a:buClr>
                <a:srgbClr val="002776"/>
              </a:buClr>
              <a:buNone/>
            </a:pPr>
            <a:endParaRPr lang="en-US" dirty="0" smtClean="0">
              <a:solidFill>
                <a:srgbClr val="002776"/>
              </a:solidFill>
            </a:endParaRPr>
          </a:p>
          <a:p>
            <a:pPr lvl="2">
              <a:buClr>
                <a:srgbClr val="002776"/>
              </a:buClr>
            </a:pPr>
            <a:r>
              <a:rPr lang="en-US" dirty="0" smtClean="0">
                <a:solidFill>
                  <a:srgbClr val="002776"/>
                </a:solidFill>
              </a:rPr>
              <a:t>Eligible </a:t>
            </a:r>
            <a:r>
              <a:rPr lang="en-US" dirty="0">
                <a:solidFill>
                  <a:srgbClr val="002776"/>
                </a:solidFill>
              </a:rPr>
              <a:t>activity under Nationally Significant Freight and Highway Projects program</a:t>
            </a:r>
          </a:p>
          <a:p>
            <a:pPr lvl="2">
              <a:buClr>
                <a:srgbClr val="002776"/>
              </a:buClr>
            </a:pPr>
            <a:endParaRPr lang="en-US" dirty="0">
              <a:solidFill>
                <a:srgbClr val="002776"/>
              </a:solidFill>
            </a:endParaRPr>
          </a:p>
          <a:p>
            <a:pPr lvl="1">
              <a:buClr>
                <a:srgbClr val="002776"/>
              </a:buClr>
            </a:pPr>
            <a:r>
              <a:rPr lang="en-US" b="1" dirty="0" smtClean="0">
                <a:solidFill>
                  <a:srgbClr val="002776"/>
                </a:solidFill>
              </a:rPr>
              <a:t>   Senate</a:t>
            </a:r>
            <a:endParaRPr lang="en-US" dirty="0">
              <a:solidFill>
                <a:srgbClr val="002776"/>
              </a:solidFill>
            </a:endParaRPr>
          </a:p>
          <a:p>
            <a:pPr lvl="2">
              <a:buClr>
                <a:srgbClr val="002776"/>
              </a:buClr>
            </a:pPr>
            <a:r>
              <a:rPr lang="en-US" dirty="0">
                <a:solidFill>
                  <a:srgbClr val="002776"/>
                </a:solidFill>
              </a:rPr>
              <a:t>Total of $1.32 billion in funding (current funding level of $220 </a:t>
            </a:r>
            <a:r>
              <a:rPr lang="en-US" dirty="0" smtClean="0">
                <a:solidFill>
                  <a:srgbClr val="002776"/>
                </a:solidFill>
              </a:rPr>
              <a:t>million/year</a:t>
            </a:r>
            <a:endParaRPr lang="en-US" dirty="0">
              <a:solidFill>
                <a:srgbClr val="002776"/>
              </a:solidFill>
            </a:endParaRPr>
          </a:p>
          <a:p>
            <a:pPr marL="0" lvl="1" indent="0">
              <a:buClrTx/>
              <a:buNone/>
            </a:pPr>
            <a:endParaRPr lang="en-US" dirty="0" smtClean="0">
              <a:solidFill>
                <a:srgbClr val="002776"/>
              </a:solidFill>
            </a:endParaRPr>
          </a:p>
          <a:p>
            <a:pPr marL="0" lvl="1" indent="0">
              <a:buClrTx/>
              <a:buFont typeface="Vrinda" pitchFamily="34" charset="0"/>
              <a:buChar char="»"/>
            </a:pPr>
            <a:endParaRPr lang="en-US" dirty="0" smtClean="0">
              <a:solidFill>
                <a:srgbClr val="00277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88945" y="1601061"/>
            <a:ext cx="3570295" cy="4917433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Creates a freight formula program funded at $11.55 billion over 6 </a:t>
            </a:r>
            <a:r>
              <a:rPr lang="en-US" dirty="0" smtClean="0">
                <a:latin typeface="+mj-lt"/>
              </a:rPr>
              <a:t>years.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Keeps National </a:t>
            </a:r>
            <a:r>
              <a:rPr lang="en-US" dirty="0">
                <a:latin typeface="+mj-lt"/>
              </a:rPr>
              <a:t>Highway Freight Network created in </a:t>
            </a:r>
            <a:r>
              <a:rPr lang="en-US" dirty="0" smtClean="0">
                <a:latin typeface="+mj-lt"/>
              </a:rPr>
              <a:t>MAP-21.</a:t>
            </a:r>
            <a:endParaRPr lang="en-US" dirty="0" smtClean="0"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Increases </a:t>
            </a:r>
            <a:r>
              <a:rPr lang="en-US" dirty="0" smtClean="0">
                <a:latin typeface="+mj-lt"/>
              </a:rPr>
              <a:t>the mileage caps on the </a:t>
            </a:r>
            <a:r>
              <a:rPr lang="en-US" dirty="0" smtClean="0">
                <a:latin typeface="+mj-lt"/>
              </a:rPr>
              <a:t>freight network </a:t>
            </a:r>
            <a:r>
              <a:rPr lang="en-US" dirty="0" smtClean="0">
                <a:latin typeface="+mj-lt"/>
              </a:rPr>
              <a:t>to 30,000 </a:t>
            </a:r>
            <a:r>
              <a:rPr lang="en-US" dirty="0" smtClean="0">
                <a:latin typeface="+mj-lt"/>
              </a:rPr>
              <a:t>miles.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States </a:t>
            </a:r>
            <a:r>
              <a:rPr lang="en-US" dirty="0" smtClean="0">
                <a:latin typeface="+mj-lt"/>
              </a:rPr>
              <a:t>shall consider nominations from MPOs of additional miles they would like to have </a:t>
            </a:r>
            <a:r>
              <a:rPr lang="en-US" dirty="0" smtClean="0">
                <a:latin typeface="+mj-lt"/>
              </a:rPr>
              <a:t>designated.</a:t>
            </a:r>
            <a:endParaRPr lang="en-US" dirty="0" smtClean="0"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Expands flexibility for states and MPOs to designate key freight corridors that match regional goods movement on roads beyond the Primary Highway Freight </a:t>
            </a:r>
            <a:r>
              <a:rPr lang="en-US" dirty="0" smtClean="0">
                <a:latin typeface="+mj-lt"/>
              </a:rPr>
              <a:t>System.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88944" y="1144477"/>
            <a:ext cx="8090534" cy="307777"/>
          </a:xfrm>
        </p:spPr>
        <p:txBody>
          <a:bodyPr/>
          <a:lstStyle/>
          <a:p>
            <a:r>
              <a:rPr lang="en-US" sz="2400" b="1" dirty="0"/>
              <a:t>       Senate Freight</a:t>
            </a:r>
            <a:r>
              <a:rPr lang="en-US" sz="2400" dirty="0"/>
              <a:t>			   </a:t>
            </a:r>
            <a:r>
              <a:rPr lang="en-US" sz="2400" b="1" dirty="0"/>
              <a:t>House Freight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205674" y="1601062"/>
            <a:ext cx="3667125" cy="4240212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No freight formula </a:t>
            </a:r>
            <a:r>
              <a:rPr lang="en-US" dirty="0" smtClean="0">
                <a:latin typeface="+mj-lt"/>
              </a:rPr>
              <a:t>program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Clr>
                <a:schemeClr val="tx1"/>
              </a:buClr>
              <a:buNone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Rewrites </a:t>
            </a:r>
            <a:r>
              <a:rPr lang="en-US" dirty="0" smtClean="0">
                <a:latin typeface="+mj-lt"/>
              </a:rPr>
              <a:t>National Highway Freight Network created in MAP-21 – Requires that the DOT Secretary designate a National Highway Freight Network consisting of the Interstate System, the non-Interstate highway segments designated for the National Freight Network under MAP-21, and additional non-Interstate highway segments designated by states within </a:t>
            </a:r>
            <a:r>
              <a:rPr lang="en-US" dirty="0" smtClean="0">
                <a:latin typeface="+mj-lt"/>
              </a:rPr>
              <a:t>1 year </a:t>
            </a:r>
            <a:r>
              <a:rPr lang="en-US" dirty="0" smtClean="0">
                <a:latin typeface="+mj-lt"/>
              </a:rPr>
              <a:t>of enactment that close gaps, establish connections to the National Highway Freight Network, or are critical emerging freight corridors.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5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71824" y="1705565"/>
            <a:ext cx="3667125" cy="4240212"/>
          </a:xfrm>
        </p:spPr>
        <p:txBody>
          <a:bodyPr/>
          <a:lstStyle/>
          <a:p>
            <a:pPr marL="2857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Includes </a:t>
            </a:r>
            <a:r>
              <a:rPr lang="en-US" dirty="0">
                <a:solidFill>
                  <a:schemeClr val="tx1"/>
                </a:solidFill>
              </a:rPr>
              <a:t>intermodal projects in state and MPO transportation </a:t>
            </a:r>
            <a:r>
              <a:rPr lang="en-US" dirty="0" smtClean="0">
                <a:solidFill>
                  <a:schemeClr val="tx1"/>
                </a:solidFill>
              </a:rPr>
              <a:t>plans.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Creates </a:t>
            </a:r>
            <a:r>
              <a:rPr lang="en-US" dirty="0" smtClean="0"/>
              <a:t>Intelligent Freight Transportation </a:t>
            </a:r>
            <a:r>
              <a:rPr lang="en-US" dirty="0" smtClean="0"/>
              <a:t>System.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29791" y="1250000"/>
            <a:ext cx="8090534" cy="307777"/>
          </a:xfrm>
        </p:spPr>
        <p:txBody>
          <a:bodyPr/>
          <a:lstStyle/>
          <a:p>
            <a:r>
              <a:rPr lang="en-US" sz="2400" b="1" dirty="0"/>
              <a:t>       Senate Freight</a:t>
            </a:r>
            <a:r>
              <a:rPr lang="en-US" sz="2400" dirty="0"/>
              <a:t>			   </a:t>
            </a:r>
            <a:r>
              <a:rPr lang="en-US" sz="2400" b="1" dirty="0"/>
              <a:t>House Freight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625191" y="1705565"/>
            <a:ext cx="3667125" cy="4240212"/>
          </a:xfrm>
        </p:spPr>
        <p:txBody>
          <a:bodyPr/>
          <a:lstStyle/>
          <a:p>
            <a:pPr marL="2857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Includes intermodal projects in state and MPO transportation </a:t>
            </a:r>
            <a:r>
              <a:rPr lang="en-US" dirty="0" smtClean="0">
                <a:solidFill>
                  <a:schemeClr val="tx1"/>
                </a:solidFill>
              </a:rPr>
              <a:t>plans.</a:t>
            </a:r>
            <a:endParaRPr lang="en-US" dirty="0"/>
          </a:p>
          <a:p>
            <a:pPr lvl="3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19573" y="1679440"/>
            <a:ext cx="3667125" cy="4767230"/>
          </a:xfrm>
        </p:spPr>
        <p:txBody>
          <a:bodyPr/>
          <a:lstStyle/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Creates the Assistance for Major Projects Program (AMP) funded at total of $2.1 </a:t>
            </a:r>
            <a:r>
              <a:rPr lang="en-US" dirty="0" smtClean="0">
                <a:latin typeface="+mj-lt"/>
              </a:rPr>
              <a:t>billion.</a:t>
            </a:r>
          </a:p>
          <a:p>
            <a:pPr marL="561975" lvl="1" indent="-285750">
              <a:buClr>
                <a:srgbClr val="002776"/>
              </a:buClr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Eligible projects: freight/intermodal projects on national freight network, highway/bridge projects on NHS, rail-highway grade crossing/separation.</a:t>
            </a:r>
            <a:endParaRPr lang="en-US" dirty="0" smtClean="0">
              <a:latin typeface="+mj-lt"/>
            </a:endParaRPr>
          </a:p>
          <a:p>
            <a:pPr lvl="2">
              <a:buClr>
                <a:srgbClr val="002776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Minimum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grant size - $50 million (except for rural areas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).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002776"/>
              </a:buClr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Project size is $350 million or 25% of state’s total annual federal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highway apportionment.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002776"/>
              </a:buClr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20% set-aside for rural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areas.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002776"/>
              </a:buClr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Annual limit on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multimodal/transit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projects in 20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%.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002776"/>
              </a:buClr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Each Jan. 1, DOT submits list of projects that meet eligibility to Senate EPW and House T&amp;I who approve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projects.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76225" lvl="2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2660" y="1279023"/>
            <a:ext cx="7791450" cy="307777"/>
          </a:xfrm>
        </p:spPr>
        <p:txBody>
          <a:bodyPr/>
          <a:lstStyle/>
          <a:p>
            <a:r>
              <a:rPr lang="en-US" sz="2400" b="1" u="sng" dirty="0"/>
              <a:t>Senate</a:t>
            </a:r>
            <a:r>
              <a:rPr lang="en-US" sz="2400" b="1" dirty="0"/>
              <a:t> 			     	</a:t>
            </a:r>
            <a:r>
              <a:rPr lang="en-US" sz="2400" b="1" dirty="0" smtClean="0"/>
              <a:t>                       </a:t>
            </a:r>
            <a:r>
              <a:rPr lang="en-US" sz="2400" b="1" u="sng" dirty="0" smtClean="0"/>
              <a:t>House</a:t>
            </a:r>
            <a:endParaRPr lang="en-US" sz="2400" b="1" u="sng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805749" y="1702608"/>
            <a:ext cx="3667125" cy="4240212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Creates new competitive grant program, Nationally Significant Freight and Highway Projects, authorized a total of $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4.46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billion.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Any project eligible for Title 23 or 49.</a:t>
            </a:r>
          </a:p>
          <a:p>
            <a:pPr lvl="2">
              <a:buClr>
                <a:schemeClr val="tx1"/>
              </a:buClr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76225" lvl="2" indent="0">
              <a:buClr>
                <a:schemeClr val="tx1"/>
              </a:buClr>
              <a:buNone/>
            </a:pP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No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minimum grant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size.</a:t>
            </a: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Project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size is $100 million or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30% of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state’s total annual federal highway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apportionment.</a:t>
            </a: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% set-aside for rural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areas.</a:t>
            </a: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Not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more than $500 million of the 2016-2021 aggregate total can be used for intermodal or rail freight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projects.</a:t>
            </a:r>
          </a:p>
          <a:p>
            <a:pPr lvl="2">
              <a:buClr>
                <a:schemeClr val="tx1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DOT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must submit grant notifications to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Congress,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and the grant cannot be made until after Congress has 60 days to enact a joint resolution disapproving the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project.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lvl="3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7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Title Provisions of STRR &amp; DRIVE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298" y="1071155"/>
            <a:ext cx="4286694" cy="5375515"/>
          </a:xfrm>
        </p:spPr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Senate</a:t>
            </a:r>
          </a:p>
          <a:p>
            <a:pPr marL="285750" indent="-285750"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Sec. 5309—New Starts/Small Starts: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Authorizes $14.641 billion for Capital Investment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Grants (CIG).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776"/>
                </a:solidFill>
                <a:latin typeface="Arial Narrow"/>
              </a:rPr>
              <a:t>Adds </a:t>
            </a:r>
            <a:r>
              <a:rPr lang="en-US" dirty="0">
                <a:solidFill>
                  <a:srgbClr val="002776"/>
                </a:solidFill>
                <a:latin typeface="Arial Narrow"/>
              </a:rPr>
              <a:t>Small Starts to Program of Interrelated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Projects.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Amends definition of “corridor-based bus service” to remove weekend service requirement.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Amends definition of Small Starts to raise total project from $250 million to $300 million and CIG share from $75 million to $100 million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55625" lvl="2"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Establishes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 pilot program for 10 grants that would allow projects with local financing and limited federal funding to be considered under expedited review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55625" lvl="2"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Adds new section for Joint Public Transportation and Intercity Rail Projects</a:t>
            </a:r>
          </a:p>
          <a:p>
            <a:pPr marL="831850" lvl="3" indent="-288925">
              <a:buClr>
                <a:schemeClr val="tx1"/>
              </a:buClr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0468" y="955617"/>
            <a:ext cx="4178163" cy="519263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en-US" sz="2800" b="1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9838" y="1071155"/>
            <a:ext cx="4104323" cy="5259977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House</a:t>
            </a:r>
            <a:endParaRPr lang="en-US" b="1" dirty="0">
              <a:solidFill>
                <a:srgbClr val="002776"/>
              </a:solidFill>
              <a:ea typeface="+mj-ea"/>
              <a:cs typeface="+mj-cs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  <a:buFont typeface="Vrinda" pitchFamily="34" charset="0"/>
              <a:buChar char="»"/>
            </a:pPr>
            <a:r>
              <a:rPr lang="en-US" dirty="0">
                <a:solidFill>
                  <a:srgbClr val="002776"/>
                </a:solidFill>
              </a:rPr>
              <a:t>Sec. 5309—New Starts/Small Starts:</a:t>
            </a:r>
            <a:endParaRPr lang="en-US" dirty="0">
              <a:solidFill>
                <a:srgbClr val="002776"/>
              </a:solidFill>
              <a:ea typeface="+mj-ea"/>
              <a:cs typeface="+mj-cs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Authorizes $12.779 billion for Capital Investment </a:t>
            </a:r>
            <a:r>
              <a:rPr lang="en-US" sz="1600" dirty="0" smtClean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Grants (CIG).</a:t>
            </a:r>
            <a:endParaRPr lang="en-US" sz="1600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Adds Small Starts to Program of Interrelated </a:t>
            </a:r>
            <a:r>
              <a:rPr lang="en-US" sz="1600" dirty="0" smtClean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Projects.</a:t>
            </a:r>
            <a:endParaRPr lang="en-US" sz="1600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Removes use of STP funding in </a:t>
            </a:r>
            <a:r>
              <a:rPr lang="en-US" sz="1600" dirty="0" smtClean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local share for FFGA</a:t>
            </a:r>
            <a:r>
              <a:rPr lang="en-US" sz="1600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.</a:t>
            </a:r>
            <a:endParaRPr lang="en-US" sz="1600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Requires FTA to include capital costs of art and landscaping elements in the calculation for the cost effectiveness </a:t>
            </a:r>
            <a:r>
              <a:rPr lang="en-US" sz="1600" dirty="0" smtClean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measure.</a:t>
            </a:r>
            <a:endParaRPr lang="en-US" sz="1600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2776"/>
              </a:buClr>
            </a:pPr>
            <a:endParaRPr lang="en-US" sz="1600" dirty="0">
              <a:solidFill>
                <a:srgbClr val="00277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</a:t>
            </a:r>
            <a:r>
              <a:rPr lang="en-US" dirty="0" smtClean="0"/>
              <a:t>Provisions </a:t>
            </a:r>
            <a:r>
              <a:rPr lang="en-US" dirty="0"/>
              <a:t>of STRR &amp; DRIVE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1067" y="1004729"/>
            <a:ext cx="4313208" cy="5180162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>
                <a:latin typeface="+mj-lt"/>
              </a:rPr>
              <a:t>Senate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Sec. 5302—Definitions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Adds value capture </a:t>
            </a:r>
            <a:r>
              <a:rPr lang="en-US" dirty="0" smtClean="0">
                <a:solidFill>
                  <a:srgbClr val="002776"/>
                </a:solidFill>
                <a:latin typeface="+mj-lt"/>
              </a:rPr>
              <a:t>to </a:t>
            </a:r>
            <a:r>
              <a:rPr lang="en-US" dirty="0">
                <a:solidFill>
                  <a:srgbClr val="002776"/>
                </a:solidFill>
                <a:latin typeface="+mj-lt"/>
              </a:rPr>
              <a:t>include increased property value in property near public transportation resulting from investments in public </a:t>
            </a:r>
            <a:r>
              <a:rPr lang="en-US" dirty="0" smtClean="0">
                <a:solidFill>
                  <a:srgbClr val="002776"/>
                </a:solidFill>
                <a:latin typeface="+mj-lt"/>
              </a:rPr>
              <a:t>transportation.</a:t>
            </a:r>
            <a:endParaRPr lang="en-US" dirty="0">
              <a:solidFill>
                <a:srgbClr val="002776"/>
              </a:solidFill>
              <a:latin typeface="+mj-lt"/>
            </a:endParaRPr>
          </a:p>
          <a:p>
            <a:pPr lvl="0">
              <a:buClr>
                <a:schemeClr val="tx1"/>
              </a:buClr>
            </a:pPr>
            <a:r>
              <a:rPr lang="en-US" dirty="0"/>
              <a:t>Sec. 5303—Metropolitan Planning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Amends planning requirements to plan for “resilient” transportation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facilities.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Allow transit representative to the MPO to be an elected official serving MPO in another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capacity.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dirty="0"/>
              <a:t>Sec. </a:t>
            </a:r>
            <a:r>
              <a:rPr lang="en-US" dirty="0"/>
              <a:t>5323—General Provisions</a:t>
            </a:r>
            <a:endParaRPr lang="en-US" dirty="0"/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Allows monies generated from value capture to be considered “local match” for capital projects and operating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costs.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08144" y="992038"/>
            <a:ext cx="4382218" cy="5771071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>
                <a:latin typeface="+mj-lt"/>
              </a:rPr>
              <a:t>House</a:t>
            </a:r>
            <a:endParaRPr lang="en-US" dirty="0" smtClean="0"/>
          </a:p>
          <a:p>
            <a:pPr lvl="0">
              <a:buClr>
                <a:schemeClr val="tx1"/>
              </a:buClr>
            </a:pPr>
            <a:r>
              <a:rPr lang="en-US" dirty="0"/>
              <a:t>Sec. </a:t>
            </a:r>
            <a:r>
              <a:rPr lang="en-US" dirty="0"/>
              <a:t>5302—Definitions</a:t>
            </a:r>
            <a:endParaRPr lang="en-US" dirty="0"/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Adds value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capture to include increased property value in property near public transportation resulting from investments in public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transportation.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dirty="0"/>
              <a:t>Sec. </a:t>
            </a:r>
            <a:r>
              <a:rPr lang="en-US" dirty="0"/>
              <a:t>5303—Metropolitan Planning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Amends planning requirements to plan for “resilient” transportation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facilities.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Allow transit representative to the MPO to be an elected official serving MPO in another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capacity.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0">
              <a:buClr>
                <a:schemeClr val="tx1"/>
              </a:buClr>
            </a:pPr>
            <a:r>
              <a:rPr lang="en-US" dirty="0"/>
              <a:t>Sec. 5319—Bicycle Facilities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Reduces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federal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funding from 90% to 80% for shelters and bicycle facilities and 95% to 80% for projects that provide access to public transportation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facilities.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dirty="0"/>
              <a:t>Sec. 5323—General Provisions</a:t>
            </a: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Allows monies generated from value capture to be considered “local match” for capital projects and operating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costs.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22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Landscape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361640"/>
            <a:ext cx="8534401" cy="5078002"/>
          </a:xfrm>
        </p:spPr>
        <p:txBody>
          <a:bodyPr/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Republican Leadership shake up in the </a:t>
            </a:r>
            <a:r>
              <a:rPr lang="en-US" sz="1800" b="1" dirty="0" smtClean="0">
                <a:solidFill>
                  <a:schemeClr val="tx1"/>
                </a:solidFill>
              </a:rPr>
              <a:t>House — Speaker </a:t>
            </a:r>
            <a:r>
              <a:rPr lang="en-US" sz="1800" b="1" dirty="0">
                <a:solidFill>
                  <a:schemeClr val="tx1"/>
                </a:solidFill>
              </a:rPr>
              <a:t>Boehner (R-OH) stepped down and resigned on October 30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Paul Ryan (R-WI) elected Speaker on October 29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Kevin Brady (R-TX) voted as Chairman on House Ways and Means Committee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Tom Rice (R-S.C.) replaced Ryan on House Ways and Means Committee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95275" lvl="1" indent="-285750">
              <a:buClr>
                <a:schemeClr val="tx1"/>
              </a:buClr>
            </a:pPr>
            <a:r>
              <a:rPr lang="en-US" sz="1800" b="1" dirty="0">
                <a:solidFill>
                  <a:srgbClr val="002776"/>
                </a:solidFill>
              </a:rPr>
              <a:t>All other leadership positions remain same</a:t>
            </a:r>
            <a:r>
              <a:rPr lang="en-US" sz="1800" dirty="0">
                <a:solidFill>
                  <a:srgbClr val="002776"/>
                </a:solidFill>
              </a:rPr>
              <a:t>:</a:t>
            </a:r>
          </a:p>
          <a:p>
            <a:pPr marL="5619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Rep. Kevin McCarthy (R-CA) </a:t>
            </a:r>
            <a:r>
              <a:rPr lang="en-US" sz="1800" dirty="0">
                <a:solidFill>
                  <a:schemeClr val="tx1"/>
                </a:solidFill>
              </a:rPr>
              <a:t>– </a:t>
            </a:r>
            <a:r>
              <a:rPr lang="en-US" sz="1800" dirty="0">
                <a:solidFill>
                  <a:srgbClr val="002776"/>
                </a:solidFill>
              </a:rPr>
              <a:t>Majority Leader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Steve Scalise (R-LA) – Majority Whip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Cathy McMorris Rodgers (R-WA) – Republican Conference Chair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Nancy Pelosi (D-CA) – Democratic Leader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Steny Hoyer (D-MD) – Democratic Whip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Rep. James Clyburn (D-SC) – Assistant Democratic Leader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76225" lvl="2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7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Title Provisions of STRR &amp; DRIVE 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82793" y="992038"/>
            <a:ext cx="4313208" cy="5180162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>
                <a:latin typeface="+mj-lt"/>
              </a:rPr>
              <a:t>Senate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Sec. 5339—Bus and Bus Facilities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Increases formula allocations to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states.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Restores discretionary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competitive grant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program.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$190 million per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year.</a:t>
            </a:r>
          </a:p>
          <a:p>
            <a:pPr lvl="1" indent="0">
              <a:buNone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In making grants, Secretary must consider age and condition of the buses, bus fleets, related equipment and bus-related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facilities.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States are allowed to submit a statewide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application.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FTA must disclose the metrics used to award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grants.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Monies available for three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years.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561975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10% of funding awarded to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rural.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561975" lvl="1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08144" y="992038"/>
            <a:ext cx="4382218" cy="5771071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>
                <a:latin typeface="+mj-lt"/>
              </a:rPr>
              <a:t>House</a:t>
            </a:r>
            <a:endParaRPr lang="en-US" dirty="0" smtClean="0"/>
          </a:p>
          <a:p>
            <a:pPr lvl="0">
              <a:buClr>
                <a:schemeClr val="tx1"/>
              </a:buClr>
            </a:pPr>
            <a:r>
              <a:rPr lang="en-US" dirty="0"/>
              <a:t>Sec</a:t>
            </a:r>
            <a:r>
              <a:rPr lang="en-US" dirty="0"/>
              <a:t>. 5339—Bus and Bus </a:t>
            </a:r>
            <a:r>
              <a:rPr lang="en-US" dirty="0"/>
              <a:t>Facilities</a:t>
            </a:r>
          </a:p>
          <a:p>
            <a:pPr marL="5524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Retains current formula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program.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524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Restores discretionary competitive grant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program.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$90 million in FY 2016; $200 million per year, FY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17-21.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In making grants, Secretary must consider age and condition of the buses, bus fleets, related equipment and bus-related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facilities.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States are allowed to submit a statewide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application.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FTA must disclose the metrics used to award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grants.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Monies available for three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years.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828675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776"/>
                </a:solidFill>
                <a:latin typeface="Arial Narrow"/>
              </a:rPr>
              <a:t>15% of funding awarded to rural areas in FY 16, 5% in each subsequent </a:t>
            </a:r>
            <a:r>
              <a:rPr lang="en-US" dirty="0" smtClean="0">
                <a:solidFill>
                  <a:srgbClr val="002776"/>
                </a:solidFill>
                <a:latin typeface="Arial Narrow"/>
              </a:rPr>
              <a:t>year.</a:t>
            </a:r>
            <a:endParaRPr lang="en-US" dirty="0">
              <a:solidFill>
                <a:srgbClr val="002776"/>
              </a:solidFill>
              <a:latin typeface="Arial Narrow"/>
            </a:endParaRPr>
          </a:p>
          <a:p>
            <a:pPr marL="1104900" lvl="3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61975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62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60" y="1708030"/>
            <a:ext cx="8641842" cy="4975735"/>
          </a:xfrm>
        </p:spPr>
        <p:txBody>
          <a:bodyPr/>
          <a:lstStyle/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Highway Trust Fund Extension - Extended PTC deadline to December 2018</a:t>
            </a:r>
          </a:p>
          <a:p>
            <a:pPr lvl="1" indent="0">
              <a:buClr>
                <a:schemeClr val="tx1"/>
              </a:buCl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61975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DOT </a:t>
            </a:r>
            <a:r>
              <a:rPr lang="en-US" sz="1800" dirty="0">
                <a:solidFill>
                  <a:schemeClr val="tx1"/>
                </a:solidFill>
              </a:rPr>
              <a:t>has authority to extend deadline for certain railroads until 2020</a:t>
            </a:r>
            <a:endParaRPr lang="en-US" sz="1800" dirty="0"/>
          </a:p>
          <a:p>
            <a:pPr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2860" y="1106942"/>
            <a:ext cx="4088921" cy="601088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ea typeface="+mj-ea"/>
                <a:cs typeface="+mj-cs"/>
              </a:rPr>
              <a:t>Positive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ea typeface="+mj-ea"/>
                <a:cs typeface="+mj-cs"/>
              </a:rPr>
              <a:t> Train Control (PTC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681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Transportation Authorization </a:t>
            </a:r>
            <a:r>
              <a:rPr lang="en-US" dirty="0" smtClean="0"/>
              <a:t>Conferees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65077" y="1976441"/>
            <a:ext cx="1752061" cy="424021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Majority (16)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Shuster (PA)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Duncan (TN)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Graves (MO)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Miller (MI)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Crawford (AR)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Barletta (PA)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Farenthold (TX)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Gibbs (OH)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Denham (CA)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Ribble (WI)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Perry (PA)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Woodall (GA)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Katko (NY)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Babin (TX)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Hardy (NV)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Graves (LA)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16486" y="1279229"/>
            <a:ext cx="3724273" cy="435173"/>
          </a:xfrm>
        </p:spPr>
        <p:txBody>
          <a:bodyPr/>
          <a:lstStyle/>
          <a:p>
            <a:pPr algn="ctr">
              <a:buNone/>
            </a:pPr>
            <a:r>
              <a:rPr lang="en-US" sz="1800" dirty="0"/>
              <a:t>House </a:t>
            </a:r>
            <a:r>
              <a:rPr lang="en-US" sz="1800" dirty="0" smtClean="0"/>
              <a:t>Conferees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475417" y="1279229"/>
            <a:ext cx="3724273" cy="435173"/>
          </a:xfrm>
        </p:spPr>
        <p:txBody>
          <a:bodyPr/>
          <a:lstStyle/>
          <a:p>
            <a:pPr algn="ctr">
              <a:buNone/>
            </a:pPr>
            <a:r>
              <a:rPr lang="en-US" sz="1800" dirty="0"/>
              <a:t>Senate Conferees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44736" y="1976441"/>
            <a:ext cx="2016987" cy="424021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Minority (12)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DeFazio (OR)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Norton (D.C.)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Nadler (NY)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Brown (FL)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Johnson, E.B. (TX)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Cummings (MD)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Capuano (MA)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Napolitano (CA)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Lipinski (IL)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Cohen (TN)</a:t>
            </a:r>
          </a:p>
          <a:p>
            <a:pPr marL="285750" indent="-28575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Sires (NJ)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13861" y="5515145"/>
            <a:ext cx="3193869" cy="93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Conferees from House Ways Means &amp; Committee and House Energy &amp; Commerce Committee still need to be announced.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1" y="2830287"/>
            <a:ext cx="2751909" cy="51380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sz="2800" b="1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10795" y="1976441"/>
            <a:ext cx="1911152" cy="424021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Majority (7)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Inhofe (OK)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Thune (SD)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Hatch (UT)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Murkowski (AK)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Fischer (NE)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Barrasso (WY)</a:t>
            </a:r>
          </a:p>
          <a:p>
            <a:pPr marL="285750" indent="-285750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Cornyn (TX)</a:t>
            </a:r>
          </a:p>
          <a:p>
            <a:pPr marL="285750" indent="-285750"/>
            <a:endParaRPr lang="en-US" dirty="0" smtClean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786674" y="1960429"/>
            <a:ext cx="1752061" cy="424021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Minority (6)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Boxer (CA)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Brown (OH)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Nelson (FL)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Durbin (IL)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Schumer (NY)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Wyden (OR)</a:t>
            </a:r>
          </a:p>
        </p:txBody>
      </p:sp>
    </p:spTree>
    <p:extLst>
      <p:ext uri="{BB962C8B-B14F-4D97-AF65-F5344CB8AC3E}">
        <p14:creationId xmlns:p14="http://schemas.microsoft.com/office/powerpoint/2010/main" val="361768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Chairs/Ranking for Key Committees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8691" y="962334"/>
            <a:ext cx="7422292" cy="568410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8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Environment and Public Works – Full Committee</a:t>
            </a:r>
          </a:p>
        </p:txBody>
      </p:sp>
      <p:pic>
        <p:nvPicPr>
          <p:cNvPr id="7" name="Picture 2" descr="http://upload.wikimedia.org/wikipedia/commons/thumb/1/1a/Jim_Inhofe%2C_official_photo_portrait%2C_2007.jpg/640px-Jim_Inhofe%2C_official_photo_portrait%2C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92" y="1526997"/>
            <a:ext cx="1342435" cy="17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4534" y="1973761"/>
            <a:ext cx="979787" cy="947351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Jim Inhofe (OK)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10" name="Picture 4" descr="http://upload.wikimedia.org/wikipedia/commons/thumb/1/18/Barbara_Boxer%2C_Official_Portrait%2C_112th_Congress.jpg/640px-Barbara_Boxer%2C_Official_Portrait%2C_112th_Cong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526997"/>
            <a:ext cx="1342435" cy="16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4875" y="2020422"/>
            <a:ext cx="1389362" cy="854027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Barbara Boxer (CA)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8691" y="3502478"/>
            <a:ext cx="7422292" cy="568410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8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House Transportation &amp; Infrastructure – Full Committee</a:t>
            </a:r>
          </a:p>
        </p:txBody>
      </p:sp>
      <p:pic>
        <p:nvPicPr>
          <p:cNvPr id="13" name="Picture 4" descr="http://upload.wikimedia.org/wikipedia/commons/thumb/1/12/Bill_Shuster%2C_official_photo_portrait%2C_2005.JPG/640px-Bill_Shuster%2C_official_photo_portrait%2C_2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52" y="4070888"/>
            <a:ext cx="1570174" cy="19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4533" y="4630811"/>
            <a:ext cx="1396446" cy="865473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</a:rPr>
              <a:t>Rep.</a:t>
            </a:r>
            <a:r>
              <a:rPr lang="en-US" sz="1600" b="1" dirty="0">
                <a:solidFill>
                  <a:srgbClr val="002776"/>
                </a:solidFill>
              </a:rPr>
              <a:t> </a:t>
            </a: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Bill Shuster (PA)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15" name="Picture 6" descr="http://upload.wikimedia.org/wikipedia/commons/d/df/Peter_DeFazio%2C_Official_Portrait%2C_112th_Congr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4051514"/>
            <a:ext cx="1570174" cy="19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56316" y="4698919"/>
            <a:ext cx="1389362" cy="854027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Peter DeFazio (OR)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</p:spTree>
    <p:extLst>
      <p:ext uri="{BB962C8B-B14F-4D97-AF65-F5344CB8AC3E}">
        <p14:creationId xmlns:p14="http://schemas.microsoft.com/office/powerpoint/2010/main" val="30471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Committees of Jurisdiction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5632" y="1042397"/>
            <a:ext cx="3988659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Finance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2453" y="1042397"/>
            <a:ext cx="4168346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House Ways &amp; Means Committee</a:t>
            </a:r>
          </a:p>
        </p:txBody>
      </p:sp>
      <p:pic>
        <p:nvPicPr>
          <p:cNvPr id="8" name="Picture 12" descr="Orrin H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3" y="1492596"/>
            <a:ext cx="1129513" cy="14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0" y="2890604"/>
            <a:ext cx="1246487" cy="83755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Orrin Hatch (UT)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10" name="Picture 2" descr="http://upload.wikimedia.org/wikipedia/commons/thumb/e/e0/Ron_Wyden_official_photo.jpg/640px-Ron_Wyden_official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04" y="1492596"/>
            <a:ext cx="1095207" cy="13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9975" y="2890605"/>
            <a:ext cx="1503662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Ron Wyden (OR)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783" y="1492595"/>
            <a:ext cx="1099165" cy="1342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2005" y="2890604"/>
            <a:ext cx="1246487" cy="83755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Kevin Brady (TX)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14" name="Picture 6" descr="http://upload.wikimedia.org/wikipedia/commons/thumb/2/22/Sander_Levin%2C_Official_Portrait.JPG/640px-Sander_Levin%2C_Official_Portra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62" y="1522155"/>
            <a:ext cx="1227851" cy="13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27856" y="2853990"/>
            <a:ext cx="1503662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Sander Levin (MI)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5632" y="3728447"/>
            <a:ext cx="3988659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Banking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6729" y="3728160"/>
            <a:ext cx="4410764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</a:t>
            </a:r>
            <a:r>
              <a:rPr lang="en-US" sz="20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Commerce</a:t>
            </a:r>
            <a:r>
              <a:rPr lang="en-US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, Science, and Transportation</a:t>
            </a:r>
          </a:p>
        </p:txBody>
      </p:sp>
      <p:pic>
        <p:nvPicPr>
          <p:cNvPr id="18" name="Picture 2" descr="http://upload.wikimedia.org/wikipedia/commons/d/df/Richard_Shelby%2C_official_portrait%2C_112th_Congr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81" y="4134229"/>
            <a:ext cx="1095207" cy="13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11087" y="5536152"/>
            <a:ext cx="1284588" cy="823461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Richard Shelby (AL)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20" name="Picture 6" descr="http://upload.wikimedia.org/wikipedia/commons/thumb/d/d5/Sherrod_Brown_official_photo_2009.jpg/640px-Sherrod_Brown_official_photo_2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04" y="4131350"/>
            <a:ext cx="1095225" cy="13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01375" y="5556254"/>
            <a:ext cx="1863305" cy="704851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Sherrod Brown (OH)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  <a:p>
            <a:pPr algn="ctr">
              <a:spcBef>
                <a:spcPct val="0"/>
              </a:spcBef>
            </a:pPr>
            <a:endParaRPr lang="en-US" sz="1600" b="1" dirty="0">
              <a:solidFill>
                <a:srgbClr val="0027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8" descr="https://www.congress.gov/img/member/112_sr_sd_thune_joh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86" y="4151199"/>
            <a:ext cx="1213982" cy="13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60147" y="5566843"/>
            <a:ext cx="1275746" cy="947351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John Thune (SD)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24" name="Picture 10" descr="http://upload.wikimedia.org/wikipedia/commons/thumb/2/23/Bill_Nelson.jpg/640px-Bill_Nels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12" y="4146963"/>
            <a:ext cx="1194267" cy="14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41365" y="5537386"/>
            <a:ext cx="1389363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Bill Nelson (FL)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</p:spTree>
    <p:extLst>
      <p:ext uri="{BB962C8B-B14F-4D97-AF65-F5344CB8AC3E}">
        <p14:creationId xmlns:p14="http://schemas.microsoft.com/office/powerpoint/2010/main" val="3144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Appropriations Committees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5632" y="1042397"/>
            <a:ext cx="3988659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Appropriations – Full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0206" y="1042397"/>
            <a:ext cx="4168346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Senate Appropriations – THUD Subcommittee</a:t>
            </a:r>
          </a:p>
        </p:txBody>
      </p:sp>
      <p:pic>
        <p:nvPicPr>
          <p:cNvPr id="8" name="Picture 2" descr="Senator Cochran's Official High Res Photo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45" y="1447801"/>
            <a:ext cx="1093573" cy="13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4280" y="2881079"/>
            <a:ext cx="1246487" cy="837556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Thad Cochran (MS)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10" name="Picture 4" descr="http://upload.wikimedia.org/wikipedia/commons/6/6f/Barbara_Mikulski_official_portrait_c.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46" y="1447801"/>
            <a:ext cx="1089705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94466" y="2888780"/>
            <a:ext cx="1503662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Barbara Mikulski (MD)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pic>
        <p:nvPicPr>
          <p:cNvPr id="12" name="Picture 2" descr="http://upload.wikimedia.org/wikipedia/commons/thumb/8/8c/Sen_Susan_Collins_official.jpg/640px-Sen_Susan_Collins_offic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1" y="1447802"/>
            <a:ext cx="1106618" cy="14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29109" y="2881080"/>
            <a:ext cx="1275746" cy="947351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Susan Collins (ME)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Chairwoman</a:t>
            </a:r>
          </a:p>
        </p:txBody>
      </p:sp>
      <p:pic>
        <p:nvPicPr>
          <p:cNvPr id="18434" name="Picture 2" descr="ranking mem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27" y="1447801"/>
            <a:ext cx="1381317" cy="13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10327" y="2851623"/>
            <a:ext cx="1389363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Senator Jack Reed (RI)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5632" y="3728447"/>
            <a:ext cx="3988659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House Appropriations – Full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00" y="3744533"/>
            <a:ext cx="4078503" cy="40540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b="1" u="sng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House Appropriations – THUD Subcommittee</a:t>
            </a:r>
          </a:p>
        </p:txBody>
      </p:sp>
      <p:pic>
        <p:nvPicPr>
          <p:cNvPr id="18" name="Picture 2" descr="http://upload.wikimedia.org/wikipedia/commons/thumb/4/4a/Hal_Rogers_Official_Photo_2010.JPG/640px-Hal_Rogers_Official_Photo_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94" y="4200044"/>
            <a:ext cx="1093573" cy="14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9286" y="5588879"/>
            <a:ext cx="1569387" cy="839217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Harold Rogers (KY)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20" name="Picture 4" descr="http://upload.wikimedia.org/wikipedia/commons/thumb/6/69/Nitalowey.jpeg/640px-Nitalowey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5" y="4200044"/>
            <a:ext cx="1122008" cy="13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82550" y="5553412"/>
            <a:ext cx="1494138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Nita Lowey (NY)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  <p:pic>
        <p:nvPicPr>
          <p:cNvPr id="18436" name="Picture 4" descr="http://appropriations.house.gov/UploadedPhotos/Thumbnails/1fe75e85-63be-4ed6-b7ce-88e0d5ecc5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1" y="4245091"/>
            <a:ext cx="883574" cy="13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72901" y="5633902"/>
            <a:ext cx="1494138" cy="910785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Mario Diaz-Balart (FL)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Chairman</a:t>
            </a:r>
          </a:p>
        </p:txBody>
      </p:sp>
      <p:pic>
        <p:nvPicPr>
          <p:cNvPr id="24" name="Picture 8" descr="David Price, official Congressional photo portrai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04" y="4210114"/>
            <a:ext cx="1306760" cy="14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53915" y="5672043"/>
            <a:ext cx="1494138" cy="53314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Rep. David Price (NC)</a:t>
            </a: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rgbClr val="002776"/>
                </a:solidFill>
                <a:latin typeface="+mj-lt"/>
                <a:ea typeface="+mj-ea"/>
                <a:cs typeface="+mj-cs"/>
              </a:rPr>
              <a:t>Ranking Member</a:t>
            </a:r>
          </a:p>
        </p:txBody>
      </p:sp>
    </p:spTree>
    <p:extLst>
      <p:ext uri="{BB962C8B-B14F-4D97-AF65-F5344CB8AC3E}">
        <p14:creationId xmlns:p14="http://schemas.microsoft.com/office/powerpoint/2010/main" val="12361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25" y="3269232"/>
            <a:ext cx="2508613" cy="465591"/>
          </a:xfrm>
        </p:spPr>
        <p:txBody>
          <a:bodyPr/>
          <a:lstStyle/>
          <a:p>
            <a:pPr>
              <a:buNone/>
            </a:pPr>
            <a:r>
              <a:rPr lang="en-US" sz="3200" b="1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960" y="1248230"/>
            <a:ext cx="8229600" cy="440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   A number of critical items left before Congress leaves for recess in December: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Fiscal Year (FY) 2016 Appropriations</a:t>
            </a:r>
          </a:p>
          <a:p>
            <a:pPr lvl="3">
              <a:buClr>
                <a:schemeClr val="tx1"/>
              </a:buClr>
              <a:buFont typeface="Courier New" panose="02070309020205020404" pitchFamily="49" charset="0"/>
              <a:buChar char="­"/>
            </a:pPr>
            <a:r>
              <a:rPr lang="en-US" sz="1800" dirty="0">
                <a:solidFill>
                  <a:schemeClr val="tx1"/>
                </a:solidFill>
              </a:rPr>
              <a:t>Congress passed a short-term continuing resolution (CR) to keep the government operating until December 11, 2015.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Tax Extenders/Tax Reform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Highway Trust Fund </a:t>
            </a:r>
            <a:r>
              <a:rPr lang="en-US" sz="1800" dirty="0">
                <a:solidFill>
                  <a:schemeClr val="tx1"/>
                </a:solidFill>
              </a:rPr>
              <a:t>– Extension ends November 20, </a:t>
            </a:r>
            <a:r>
              <a:rPr lang="en-US" sz="1800" dirty="0" smtClean="0">
                <a:solidFill>
                  <a:schemeClr val="tx1"/>
                </a:solidFill>
              </a:rPr>
              <a:t>2015.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8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Outlook - 2016 Appropriations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199" y="1285593"/>
            <a:ext cx="8229600" cy="5072569"/>
          </a:xfrm>
        </p:spPr>
        <p:txBody>
          <a:bodyPr/>
          <a:lstStyle/>
          <a:p>
            <a:r>
              <a:rPr lang="en-US" sz="1800" b="1" dirty="0"/>
              <a:t> House has passed 6 Appropriations Bills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Commerce, Justice, Science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Defense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776"/>
                </a:solidFill>
              </a:rPr>
              <a:t>Energy and Water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776"/>
                </a:solidFill>
              </a:rPr>
              <a:t>Legislative </a:t>
            </a:r>
            <a:r>
              <a:rPr lang="en-US" sz="1800" dirty="0">
                <a:solidFill>
                  <a:srgbClr val="002776"/>
                </a:solidFill>
              </a:rPr>
              <a:t>Branch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Military/Veterans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776"/>
                </a:solidFill>
              </a:rPr>
              <a:t>Transportation/HUD:</a:t>
            </a:r>
            <a:endParaRPr lang="en-US" sz="1800" dirty="0">
              <a:solidFill>
                <a:srgbClr val="002776"/>
              </a:solidFill>
            </a:endParaRP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776"/>
              </a:solidFill>
            </a:endParaRP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776"/>
              </a:solidFill>
            </a:endParaRPr>
          </a:p>
          <a:p>
            <a:pPr marL="276225" lvl="2" indent="0">
              <a:buClr>
                <a:srgbClr val="002776"/>
              </a:buClr>
              <a:buNone/>
            </a:pPr>
            <a:r>
              <a:rPr lang="en-US" dirty="0" smtClean="0"/>
              <a:t>	</a:t>
            </a:r>
          </a:p>
          <a:p>
            <a:r>
              <a:rPr lang="en-US" sz="1800" dirty="0" smtClean="0"/>
              <a:t>  Remaining </a:t>
            </a:r>
            <a:r>
              <a:rPr lang="en-US" sz="1800" dirty="0"/>
              <a:t>6 appropriations bills have been reported out of House Appropriations </a:t>
            </a:r>
            <a:r>
              <a:rPr lang="en-US" sz="1800" dirty="0" smtClean="0"/>
              <a:t>Committee.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Senate </a:t>
            </a:r>
            <a:r>
              <a:rPr lang="en-US" sz="1800" dirty="0"/>
              <a:t>just passed its first bill, </a:t>
            </a:r>
            <a:r>
              <a:rPr lang="en-US" sz="1800" dirty="0" smtClean="0"/>
              <a:t>Military Construction/VA, </a:t>
            </a:r>
            <a:r>
              <a:rPr lang="en-US" sz="1800" dirty="0"/>
              <a:t>on November 10, 2015; all 12 bills have been reported out of </a:t>
            </a:r>
            <a:r>
              <a:rPr lang="en-US" sz="1800" dirty="0" smtClean="0"/>
              <a:t>Senate Appropriations </a:t>
            </a:r>
            <a:r>
              <a:rPr lang="en-US" sz="1800" dirty="0" smtClean="0"/>
              <a:t>Committee.</a:t>
            </a:r>
            <a:endParaRPr lang="en-US" sz="1800" dirty="0"/>
          </a:p>
        </p:txBody>
      </p:sp>
      <p:pic>
        <p:nvPicPr>
          <p:cNvPr id="18436" name="Picture 4" descr="http://jukebox.cq.com/udrdb/6558?variant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03" y="3459738"/>
            <a:ext cx="4850502" cy="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4377351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Congressional Committees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Judiciary – Patent Reform, Immigration, Antitrust Mergers, Criminal Justice Reform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Commerce/Energy &amp; Commerce – Net Neutrality, FAA </a:t>
            </a:r>
            <a:r>
              <a:rPr lang="en-US" sz="1800" dirty="0" smtClean="0">
                <a:solidFill>
                  <a:srgbClr val="002776"/>
                </a:solidFill>
              </a:rPr>
              <a:t>Reauthorization </a:t>
            </a:r>
            <a:r>
              <a:rPr lang="en-US" sz="1800" dirty="0">
                <a:solidFill>
                  <a:srgbClr val="002776"/>
                </a:solidFill>
              </a:rPr>
              <a:t>(current authorization ends on March 2016)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Finance/Ways &amp; Means – International Tax, Corporate Tax, Municipal Finance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Health, Education, Labor &amp; Pensions/Education &amp; Workforce – 21</a:t>
            </a:r>
            <a:r>
              <a:rPr lang="en-US" sz="1800" baseline="30000" dirty="0">
                <a:solidFill>
                  <a:srgbClr val="002776"/>
                </a:solidFill>
              </a:rPr>
              <a:t>st</a:t>
            </a:r>
            <a:r>
              <a:rPr lang="en-US" sz="1800" dirty="0">
                <a:solidFill>
                  <a:srgbClr val="002776"/>
                </a:solidFill>
              </a:rPr>
              <a:t> Century Cures, Children’s Health Insurance Program </a:t>
            </a:r>
            <a:r>
              <a:rPr lang="en-US" sz="1800" dirty="0" smtClean="0">
                <a:solidFill>
                  <a:srgbClr val="002776"/>
                </a:solidFill>
              </a:rPr>
              <a:t>Reauthorization (CHIP), </a:t>
            </a:r>
            <a:r>
              <a:rPr lang="en-US" sz="1800" dirty="0">
                <a:solidFill>
                  <a:srgbClr val="002776"/>
                </a:solidFill>
              </a:rPr>
              <a:t>Higher Education, Pensions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EPW/T&amp;I – </a:t>
            </a:r>
            <a:r>
              <a:rPr lang="en-US" sz="1800" dirty="0" smtClean="0">
                <a:solidFill>
                  <a:srgbClr val="002776"/>
                </a:solidFill>
              </a:rPr>
              <a:t>Water Resources Development Act (WRDA), </a:t>
            </a:r>
            <a:r>
              <a:rPr lang="en-US" sz="1800" dirty="0">
                <a:solidFill>
                  <a:srgbClr val="002776"/>
                </a:solidFill>
              </a:rPr>
              <a:t>FAA </a:t>
            </a:r>
            <a:r>
              <a:rPr lang="en-US" sz="1800" dirty="0" smtClean="0">
                <a:solidFill>
                  <a:srgbClr val="002776"/>
                </a:solidFill>
              </a:rPr>
              <a:t>Reauthorization</a:t>
            </a:r>
            <a:endParaRPr lang="en-US" sz="1800" dirty="0">
              <a:solidFill>
                <a:srgbClr val="002776"/>
              </a:solidFill>
            </a:endParaRPr>
          </a:p>
          <a:p>
            <a:pPr marL="276225" lvl="2" indent="0">
              <a:buClr>
                <a:srgbClr val="002776"/>
              </a:buClr>
              <a:buNone/>
            </a:pPr>
            <a:endParaRPr lang="en-US" dirty="0" smtClean="0"/>
          </a:p>
          <a:p>
            <a:r>
              <a:rPr lang="en-US" b="1" dirty="0" smtClean="0"/>
              <a:t> Administration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776"/>
                </a:solidFill>
              </a:rPr>
              <a:t>Implementation of surface transportation reauthorization conference report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776"/>
                </a:solidFill>
              </a:rPr>
              <a:t>Continued </a:t>
            </a:r>
            <a:r>
              <a:rPr lang="en-US" sz="1800" dirty="0">
                <a:solidFill>
                  <a:srgbClr val="002776"/>
                </a:solidFill>
              </a:rPr>
              <a:t>regulatory activity in </a:t>
            </a:r>
            <a:r>
              <a:rPr lang="en-US" sz="1800" dirty="0" smtClean="0">
                <a:solidFill>
                  <a:srgbClr val="002776"/>
                </a:solidFill>
              </a:rPr>
              <a:t>environment (Clean Air Act, Waters of the U.S.)</a:t>
            </a:r>
          </a:p>
          <a:p>
            <a:pPr lvl="2">
              <a:buClr>
                <a:srgbClr val="002776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776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4C00-5936-41A9-894B-DB9BDC5C03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023" y="5834743"/>
            <a:ext cx="2699657" cy="357051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0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499" y="1186650"/>
            <a:ext cx="8869153" cy="4816319"/>
          </a:xfrm>
        </p:spPr>
        <p:txBody>
          <a:bodyPr/>
          <a:lstStyle/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/>
              <a:t>Transportation Investment Generating Economic Recovery (TIGER) Grants</a:t>
            </a:r>
            <a:r>
              <a:rPr lang="en-US" sz="1800" dirty="0"/>
              <a:t>:</a:t>
            </a: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DOT awarded 39 </a:t>
            </a:r>
            <a:r>
              <a:rPr lang="en-US" sz="1800" dirty="0" smtClean="0">
                <a:solidFill>
                  <a:schemeClr val="tx1"/>
                </a:solidFill>
              </a:rPr>
              <a:t>projects, total of $485 </a:t>
            </a:r>
            <a:r>
              <a:rPr lang="en-US" sz="1800" dirty="0">
                <a:solidFill>
                  <a:schemeClr val="tx1"/>
                </a:solidFill>
              </a:rPr>
              <a:t>million for FY 2015.  </a:t>
            </a: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DOT received 627 applications, totaling more than $10 billion – only 227 of those applications advanced to Secretary.</a:t>
            </a: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Awarded applications: 30</a:t>
            </a:r>
            <a:r>
              <a:rPr lang="en-US" sz="1800" dirty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bridge and road projects; 29% for public </a:t>
            </a:r>
            <a:r>
              <a:rPr lang="en-US" sz="1800" dirty="0" smtClean="0">
                <a:solidFill>
                  <a:schemeClr val="tx1"/>
                </a:solidFill>
              </a:rPr>
              <a:t>transit; </a:t>
            </a:r>
            <a:r>
              <a:rPr lang="en-US" sz="1800" dirty="0" smtClean="0">
                <a:solidFill>
                  <a:schemeClr val="tx1"/>
                </a:solidFill>
              </a:rPr>
              <a:t>10</a:t>
            </a:r>
            <a:r>
              <a:rPr lang="en-US" sz="1800" dirty="0">
                <a:solidFill>
                  <a:schemeClr val="tx1"/>
                </a:solidFill>
              </a:rPr>
              <a:t>% for passenger </a:t>
            </a:r>
            <a:r>
              <a:rPr lang="en-US" sz="1800" dirty="0" smtClean="0">
                <a:solidFill>
                  <a:schemeClr val="tx1"/>
                </a:solidFill>
              </a:rPr>
              <a:t>rail; </a:t>
            </a:r>
            <a:r>
              <a:rPr lang="en-US" sz="1800" dirty="0">
                <a:solidFill>
                  <a:schemeClr val="tx1"/>
                </a:solidFill>
              </a:rPr>
              <a:t>14% for freight </a:t>
            </a:r>
            <a:r>
              <a:rPr lang="en-US" sz="1800" dirty="0" smtClean="0">
                <a:solidFill>
                  <a:schemeClr val="tx1"/>
                </a:solidFill>
              </a:rPr>
              <a:t>rail; </a:t>
            </a:r>
            <a:r>
              <a:rPr lang="en-US" sz="1800" dirty="0">
                <a:solidFill>
                  <a:schemeClr val="tx1"/>
                </a:solidFill>
              </a:rPr>
              <a:t>9% for </a:t>
            </a:r>
            <a:r>
              <a:rPr lang="en-US" sz="1800" dirty="0" smtClean="0">
                <a:solidFill>
                  <a:schemeClr val="tx1"/>
                </a:solidFill>
              </a:rPr>
              <a:t>port; </a:t>
            </a:r>
            <a:r>
              <a:rPr lang="en-US" sz="1800" dirty="0">
                <a:solidFill>
                  <a:schemeClr val="tx1"/>
                </a:solidFill>
              </a:rPr>
              <a:t>and 7% for bicycle-pedestrian </a:t>
            </a:r>
            <a:r>
              <a:rPr lang="en-US" sz="1800" dirty="0" smtClean="0">
                <a:solidFill>
                  <a:schemeClr val="tx1"/>
                </a:solidFill>
              </a:rPr>
              <a:t>projects.  </a:t>
            </a:r>
            <a:endParaRPr lang="en-US" sz="1800" dirty="0">
              <a:solidFill>
                <a:schemeClr val="tx1"/>
              </a:solidFill>
            </a:endParaRP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 funding was awarded to any project in Florida.</a:t>
            </a: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42% of funding awarded in 2015 were rural projects – more than any previous round of TIGER.</a:t>
            </a:r>
          </a:p>
          <a:p>
            <a:pPr marL="828675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Expect </a:t>
            </a:r>
            <a:r>
              <a:rPr lang="en-US" sz="1800" dirty="0">
                <a:solidFill>
                  <a:schemeClr val="tx1"/>
                </a:solidFill>
              </a:rPr>
              <a:t>another round of TIGER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2016 </a:t>
            </a:r>
            <a:r>
              <a:rPr lang="en-US" sz="1800" dirty="0" smtClean="0">
                <a:solidFill>
                  <a:schemeClr val="tx1"/>
                </a:solidFill>
              </a:rPr>
              <a:t>— FY </a:t>
            </a:r>
            <a:r>
              <a:rPr lang="en-US" sz="1800" dirty="0">
                <a:solidFill>
                  <a:schemeClr val="tx1"/>
                </a:solidFill>
              </a:rPr>
              <a:t>2016 Senate </a:t>
            </a:r>
            <a:r>
              <a:rPr lang="en-US" sz="1800" dirty="0" smtClean="0">
                <a:solidFill>
                  <a:schemeClr val="tx1"/>
                </a:solidFill>
              </a:rPr>
              <a:t>Transportation/HUD Appropriations </a:t>
            </a:r>
            <a:r>
              <a:rPr lang="en-US" sz="1800" dirty="0">
                <a:solidFill>
                  <a:schemeClr val="tx1"/>
                </a:solidFill>
              </a:rPr>
              <a:t>bill provides $500 million for TIGER, and the House bill provides $100 million.</a:t>
            </a:r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9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Transportation </a:t>
            </a:r>
            <a:r>
              <a:rPr lang="en-US" dirty="0" smtClean="0"/>
              <a:t>Reauthorization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35" y="1189038"/>
            <a:ext cx="8158765" cy="4983162"/>
          </a:xfrm>
          <a:effectLst>
            <a:softEdge rad="0"/>
          </a:effectLst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In July, Senate passed the </a:t>
            </a:r>
            <a:r>
              <a:rPr lang="en-US" dirty="0">
                <a:solidFill>
                  <a:schemeClr val="tx1"/>
                </a:solidFill>
              </a:rPr>
              <a:t>Developing a Reliable and Innovative Vision for the </a:t>
            </a:r>
            <a:r>
              <a:rPr lang="en-US" dirty="0" smtClean="0">
                <a:solidFill>
                  <a:schemeClr val="tx1"/>
                </a:solidFill>
              </a:rPr>
              <a:t>Economy (DRIVE) Act (H.R. 22</a:t>
            </a:r>
            <a:r>
              <a:rPr lang="en-US" dirty="0" smtClean="0">
                <a:solidFill>
                  <a:schemeClr val="tx1"/>
                </a:solidFill>
              </a:rPr>
              <a:t>) by a vote of 62-36: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6-year authorization of transit and highways and 4-year authorization of rail </a:t>
            </a:r>
            <a:r>
              <a:rPr lang="en-US" dirty="0" smtClean="0">
                <a:solidFill>
                  <a:schemeClr val="tx1"/>
                </a:solidFill>
              </a:rPr>
              <a:t>programs. </a:t>
            </a:r>
          </a:p>
          <a:p>
            <a:pPr marL="276225" lvl="2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Funding </a:t>
            </a:r>
            <a:r>
              <a:rPr lang="en-US" dirty="0">
                <a:solidFill>
                  <a:schemeClr val="tx1"/>
                </a:solidFill>
              </a:rPr>
              <a:t>is provided for only 3 </a:t>
            </a:r>
            <a:r>
              <a:rPr lang="en-US" dirty="0" smtClean="0">
                <a:solidFill>
                  <a:schemeClr val="tx1"/>
                </a:solidFill>
              </a:rPr>
              <a:t>years—FY 2018.</a:t>
            </a:r>
          </a:p>
          <a:p>
            <a:pPr marL="276225" lvl="2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Reauthorizes </a:t>
            </a:r>
            <a:r>
              <a:rPr lang="en-US" dirty="0">
                <a:solidFill>
                  <a:schemeClr val="tx1"/>
                </a:solidFill>
              </a:rPr>
              <a:t>highway program </a:t>
            </a:r>
            <a:r>
              <a:rPr lang="en-US" dirty="0" smtClean="0">
                <a:solidFill>
                  <a:schemeClr val="tx1"/>
                </a:solidFill>
              </a:rPr>
              <a:t>at $278 </a:t>
            </a:r>
            <a:r>
              <a:rPr lang="en-US" dirty="0" smtClean="0">
                <a:solidFill>
                  <a:schemeClr val="tx1"/>
                </a:solidFill>
              </a:rPr>
              <a:t>billion; $16 billion over current </a:t>
            </a:r>
            <a:r>
              <a:rPr lang="en-US" dirty="0" smtClean="0">
                <a:solidFill>
                  <a:schemeClr val="tx1"/>
                </a:solidFill>
              </a:rPr>
              <a:t>funding.</a:t>
            </a:r>
            <a:endParaRPr lang="en-US" dirty="0" smtClean="0">
              <a:solidFill>
                <a:schemeClr val="tx1"/>
              </a:solidFill>
            </a:endParaRPr>
          </a:p>
          <a:p>
            <a:pPr marL="276225" lvl="2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Funding </a:t>
            </a:r>
            <a:r>
              <a:rPr lang="en-US" dirty="0">
                <a:solidFill>
                  <a:schemeClr val="tx1"/>
                </a:solidFill>
              </a:rPr>
              <a:t>for transit over </a:t>
            </a:r>
            <a:r>
              <a:rPr lang="en-US" dirty="0" smtClean="0">
                <a:solidFill>
                  <a:schemeClr val="tx1"/>
                </a:solidFill>
              </a:rPr>
              <a:t>current funding levels </a:t>
            </a:r>
            <a:r>
              <a:rPr lang="en-US" dirty="0">
                <a:solidFill>
                  <a:schemeClr val="tx1"/>
                </a:solidFill>
              </a:rPr>
              <a:t>grows by </a:t>
            </a:r>
            <a:r>
              <a:rPr lang="en-US" dirty="0" smtClean="0">
                <a:solidFill>
                  <a:schemeClr val="tx1"/>
                </a:solidFill>
              </a:rPr>
              <a:t>25% over </a:t>
            </a:r>
            <a:r>
              <a:rPr lang="en-US" dirty="0">
                <a:solidFill>
                  <a:schemeClr val="tx1"/>
                </a:solidFill>
              </a:rPr>
              <a:t>six </a:t>
            </a:r>
            <a:r>
              <a:rPr lang="en-US" dirty="0" smtClean="0">
                <a:solidFill>
                  <a:schemeClr val="tx1"/>
                </a:solidFill>
              </a:rPr>
              <a:t>years</a:t>
            </a:r>
            <a:r>
              <a:rPr lang="en-US" dirty="0">
                <a:solidFill>
                  <a:schemeClr val="tx1"/>
                </a:solidFill>
              </a:rPr>
              <a:t>—</a:t>
            </a:r>
            <a:r>
              <a:rPr lang="en-US" dirty="0" smtClean="0">
                <a:solidFill>
                  <a:schemeClr val="tx1"/>
                </a:solidFill>
              </a:rPr>
              <a:t>$59 billion.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492137" y="1189039"/>
            <a:ext cx="5111932" cy="8969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Highway Trust Fund Expires on November 20, 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Transportation </a:t>
            </a:r>
            <a:r>
              <a:rPr lang="en-US" dirty="0"/>
              <a:t>Reauthorization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31727" y="1811383"/>
            <a:ext cx="148045" cy="17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125" y="2787718"/>
            <a:ext cx="7927674" cy="36589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 </a:t>
            </a:r>
            <a:r>
              <a:rPr lang="en-US" dirty="0" smtClean="0"/>
              <a:t>November 5, House passed the Surface Transportation Reauthorization and Reform Act of 2015 (STRR Act) by a vote of </a:t>
            </a:r>
            <a:r>
              <a:rPr lang="en-US" dirty="0" smtClean="0"/>
              <a:t>363-64.</a:t>
            </a:r>
            <a:endParaRPr lang="en-US" dirty="0" smtClean="0"/>
          </a:p>
          <a:p>
            <a:pPr>
              <a:buNone/>
            </a:pPr>
            <a:endParaRPr lang="en-US" sz="800" dirty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6-year </a:t>
            </a:r>
            <a:r>
              <a:rPr lang="en-US" dirty="0" smtClean="0"/>
              <a:t>authorization </a:t>
            </a:r>
            <a:r>
              <a:rPr lang="en-US" dirty="0" smtClean="0"/>
              <a:t>of highways and transit </a:t>
            </a:r>
            <a:r>
              <a:rPr lang="en-US" dirty="0" smtClean="0"/>
              <a:t>at baseline funding.</a:t>
            </a:r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  </a:t>
            </a:r>
            <a:r>
              <a:rPr lang="en-US" dirty="0" smtClean="0"/>
              <a:t>Reauthorizes highway funding at $261 billion and $55 billion for </a:t>
            </a:r>
            <a:r>
              <a:rPr lang="en-US" dirty="0" smtClean="0"/>
              <a:t>transit.</a:t>
            </a:r>
            <a:endParaRPr lang="en-US" dirty="0" smtClean="0"/>
          </a:p>
          <a:p>
            <a:pPr>
              <a:buNone/>
            </a:pPr>
            <a:endParaRPr lang="en-US" sz="800" dirty="0"/>
          </a:p>
          <a:p>
            <a:r>
              <a:rPr lang="en-US" dirty="0" smtClean="0"/>
              <a:t>  Senate version </a:t>
            </a:r>
            <a:r>
              <a:rPr lang="en-US" dirty="0" smtClean="0"/>
              <a:t>is </a:t>
            </a:r>
            <a:r>
              <a:rPr lang="en-US" dirty="0" smtClean="0"/>
              <a:t>similar but must go to conference to resolve </a:t>
            </a:r>
            <a:r>
              <a:rPr lang="en-US" dirty="0" smtClean="0"/>
              <a:t>differences.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63" y="1009219"/>
            <a:ext cx="6353175" cy="1704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6161" y="1811383"/>
            <a:ext cx="78377" cy="17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Transportation Reauthorization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1441" y="1619647"/>
            <a:ext cx="3709359" cy="484583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Spending for Senate DRIVE Act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58" y="2225021"/>
            <a:ext cx="4326635" cy="3727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38" y="2361239"/>
            <a:ext cx="4067175" cy="2724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395" y="1619648"/>
            <a:ext cx="3709359" cy="484583"/>
          </a:xfrm>
          <a:prstGeom prst="rect">
            <a:avLst/>
          </a:prstGeom>
        </p:spPr>
        <p:txBody>
          <a:bodyPr vert="horz" wrap="square" lIns="0" tIns="45720" rIns="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Spending for House STRR Act</a:t>
            </a:r>
          </a:p>
        </p:txBody>
      </p:sp>
    </p:spTree>
    <p:extLst>
      <p:ext uri="{BB962C8B-B14F-4D97-AF65-F5344CB8AC3E}">
        <p14:creationId xmlns:p14="http://schemas.microsoft.com/office/powerpoint/2010/main" val="214842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heme/theme1.xml><?xml version="1.0" encoding="utf-8"?>
<a:theme xmlns:a="http://schemas.openxmlformats.org/drawingml/2006/main" name="H&amp;K_Template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45720" rIns="0" bIns="45720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rgbClr val="00277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2953</Words>
  <Application>Microsoft Office PowerPoint</Application>
  <PresentationFormat>Widescreen</PresentationFormat>
  <Paragraphs>449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Vrinda</vt:lpstr>
      <vt:lpstr>Wingdings</vt:lpstr>
      <vt:lpstr>H&amp;K_Template</vt:lpstr>
      <vt:lpstr>think-cell Slide</vt:lpstr>
      <vt:lpstr>Broward Metropolitan Planning Organization</vt:lpstr>
      <vt:lpstr>Federal Landscape </vt:lpstr>
      <vt:lpstr>Congressional Outlook</vt:lpstr>
      <vt:lpstr>Congressional Outlook - 2016 Appropriations</vt:lpstr>
      <vt:lpstr>2016 Outlook</vt:lpstr>
      <vt:lpstr>TIGER</vt:lpstr>
      <vt:lpstr>Surface Transportation Reauthorization Overview</vt:lpstr>
      <vt:lpstr>Surface Transportation Reauthorization Overview</vt:lpstr>
      <vt:lpstr>Surface Transportation Reauthorization</vt:lpstr>
      <vt:lpstr>Broward MPO Wins </vt:lpstr>
      <vt:lpstr>Project Streamlining/Programmatic Approach</vt:lpstr>
      <vt:lpstr>Project Streamlining/Programmatic Approach</vt:lpstr>
      <vt:lpstr>Strengthening MPOs Role</vt:lpstr>
      <vt:lpstr>Highway-Rail Grade Crossing Program</vt:lpstr>
      <vt:lpstr>Freight</vt:lpstr>
      <vt:lpstr>Freight</vt:lpstr>
      <vt:lpstr>Freight</vt:lpstr>
      <vt:lpstr>Transit Title Provisions of STRR &amp; DRIVE Act</vt:lpstr>
      <vt:lpstr>Transit Provisions of STRR &amp; DRIVE Act</vt:lpstr>
      <vt:lpstr>Transit Title Provisions of STRR &amp; DRIVE Act</vt:lpstr>
      <vt:lpstr>Rail</vt:lpstr>
      <vt:lpstr>Surface Transportation Authorization Conferees</vt:lpstr>
      <vt:lpstr>Chairs/Ranking for Key Committees</vt:lpstr>
      <vt:lpstr>Other Committees of Jurisdiction</vt:lpstr>
      <vt:lpstr>Appropriations Committees</vt:lpstr>
      <vt:lpstr>PowerPoint Presentation</vt:lpstr>
    </vt:vector>
  </TitlesOfParts>
  <Company>Holland &amp; Knight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Business Development   </dc:title>
  <dc:creator>tlmott</dc:creator>
  <cp:lastModifiedBy>Hettinger, Lauri A (WAS - X75134)</cp:lastModifiedBy>
  <cp:revision>476</cp:revision>
  <cp:lastPrinted>2015-11-11T01:13:04Z</cp:lastPrinted>
  <dcterms:created xsi:type="dcterms:W3CDTF">2014-10-09T20:13:38Z</dcterms:created>
  <dcterms:modified xsi:type="dcterms:W3CDTF">2015-11-11T01:31:42Z</dcterms:modified>
</cp:coreProperties>
</file>